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5"/>
  </p:notesMasterIdLst>
  <p:sldIdLst>
    <p:sldId id="256" r:id="rId2"/>
    <p:sldId id="446" r:id="rId3"/>
    <p:sldId id="462" r:id="rId4"/>
    <p:sldId id="447" r:id="rId5"/>
    <p:sldId id="441" r:id="rId6"/>
    <p:sldId id="461" r:id="rId7"/>
    <p:sldId id="449" r:id="rId8"/>
    <p:sldId id="448" r:id="rId9"/>
    <p:sldId id="458" r:id="rId10"/>
    <p:sldId id="418" r:id="rId11"/>
    <p:sldId id="455" r:id="rId12"/>
    <p:sldId id="445" r:id="rId13"/>
    <p:sldId id="419" r:id="rId14"/>
    <p:sldId id="420" r:id="rId15"/>
    <p:sldId id="421" r:id="rId16"/>
    <p:sldId id="457" r:id="rId17"/>
    <p:sldId id="450" r:id="rId18"/>
    <p:sldId id="452" r:id="rId19"/>
    <p:sldId id="453" r:id="rId20"/>
    <p:sldId id="454" r:id="rId21"/>
    <p:sldId id="427" r:id="rId22"/>
    <p:sldId id="464" r:id="rId23"/>
    <p:sldId id="465" r:id="rId24"/>
    <p:sldId id="428" r:id="rId25"/>
    <p:sldId id="431" r:id="rId26"/>
    <p:sldId id="429" r:id="rId27"/>
    <p:sldId id="430" r:id="rId28"/>
    <p:sldId id="460" r:id="rId29"/>
    <p:sldId id="432" r:id="rId30"/>
    <p:sldId id="437" r:id="rId31"/>
    <p:sldId id="439" r:id="rId32"/>
    <p:sldId id="443" r:id="rId33"/>
    <p:sldId id="440" r:id="rId34"/>
    <p:sldId id="444" r:id="rId35"/>
    <p:sldId id="463" r:id="rId36"/>
    <p:sldId id="467" r:id="rId37"/>
    <p:sldId id="470" r:id="rId38"/>
    <p:sldId id="471" r:id="rId39"/>
    <p:sldId id="468" r:id="rId40"/>
    <p:sldId id="472" r:id="rId41"/>
    <p:sldId id="475" r:id="rId42"/>
    <p:sldId id="476" r:id="rId43"/>
    <p:sldId id="466" r:id="rId44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4660"/>
  </p:normalViewPr>
  <p:slideViewPr>
    <p:cSldViewPr snapToGrid="0" snapToObjects="1">
      <p:cViewPr>
        <p:scale>
          <a:sx n="82" d="100"/>
          <a:sy n="82" d="100"/>
        </p:scale>
        <p:origin x="-1358" y="-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hyperlink" Target="&#36939;&#29992;&#29305;&#27530;&#38656;&#27714;&#38936;&#22495;&#23416;&#32722;&#37325;&#40670;&#26044;&#35215;&#21123;&#25945;&#23416;&#22823;&#32177;/Step3%20&#29983;&#27963;&#31649;&#29702;&#25945;&#23416;&#22823;&#32177;.docx" TargetMode="External"/><Relationship Id="rId2" Type="http://schemas.openxmlformats.org/officeDocument/2006/relationships/hyperlink" Target="&#36939;&#29992;&#29305;&#27530;&#38656;&#27714;&#38936;&#22495;&#23416;&#32722;&#37325;&#40670;&#26044;&#35215;&#21123;&#25945;&#23416;&#22823;&#32177;/Step2%20&#21934;&#20803;&#20027;&#38988;&#21450;&#20839;&#23481;&#32048;&#38917;&#25490;&#24207;&#34920;.docx" TargetMode="External"/><Relationship Id="rId1" Type="http://schemas.openxmlformats.org/officeDocument/2006/relationships/hyperlink" Target="&#36939;&#29992;&#29305;&#27530;&#38656;&#27714;&#38936;&#22495;&#23416;&#32722;&#37325;&#40670;&#26044;&#35215;&#21123;&#25945;&#23416;&#22823;&#32177;/Step1%20&#29983;&#27963;&#31649;&#29702;&#38617;&#21521;&#32048;&#30446;&#34920;.docx" TargetMode="External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hyperlink" Target="&#36939;&#29992;&#29305;&#27530;&#38656;&#27714;&#38936;&#22495;&#23416;&#32722;&#37325;&#40670;&#26044;&#35215;&#21123;&#25945;&#23416;&#22823;&#32177;/Step3%20&#29983;&#27963;&#31649;&#29702;&#25945;&#23416;&#22823;&#32177;.docx" TargetMode="External"/><Relationship Id="rId2" Type="http://schemas.openxmlformats.org/officeDocument/2006/relationships/hyperlink" Target="&#36939;&#29992;&#29305;&#27530;&#38656;&#27714;&#38936;&#22495;&#23416;&#32722;&#37325;&#40670;&#26044;&#35215;&#21123;&#25945;&#23416;&#22823;&#32177;/Step2%20&#21934;&#20803;&#20027;&#38988;&#21450;&#20839;&#23481;&#32048;&#38917;&#25490;&#24207;&#34920;.docx" TargetMode="External"/><Relationship Id="rId1" Type="http://schemas.openxmlformats.org/officeDocument/2006/relationships/hyperlink" Target="&#36939;&#29992;&#29305;&#27530;&#38656;&#27714;&#38936;&#22495;&#23416;&#32722;&#37325;&#40670;&#26044;&#35215;&#21123;&#25945;&#23416;&#22823;&#32177;/Step1%20&#29983;&#27963;&#31649;&#29702;&#38617;&#21521;&#32048;&#30446;&#34920;.doc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5395FD-0632-420F-BCAF-8A3EB2D1E103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30202BB1-0647-44DC-BFDE-14A758E0E884}">
      <dgm:prSet phldrT="[文字]"/>
      <dgm:spPr/>
      <dgm:t>
        <a:bodyPr/>
        <a:lstStyle/>
        <a:p>
          <a:r>
            <a:rPr lang="en-US" altLang="zh-TW" dirty="0" smtClean="0"/>
            <a:t>E1</a:t>
          </a:r>
          <a:endParaRPr lang="zh-TW" altLang="en-US" dirty="0"/>
        </a:p>
      </dgm:t>
    </dgm:pt>
    <dgm:pt modelId="{9F5EA9E3-5351-4C4D-887C-7ACEF34B255F}" type="parTrans" cxnId="{36390F3D-99FF-411D-89D7-2B50715DE1C8}">
      <dgm:prSet/>
      <dgm:spPr/>
      <dgm:t>
        <a:bodyPr/>
        <a:lstStyle/>
        <a:p>
          <a:endParaRPr lang="zh-TW" altLang="en-US"/>
        </a:p>
      </dgm:t>
    </dgm:pt>
    <dgm:pt modelId="{448234C9-58D7-43C0-82B1-2CE181EEBBBA}" type="sibTrans" cxnId="{36390F3D-99FF-411D-89D7-2B50715DE1C8}">
      <dgm:prSet/>
      <dgm:spPr/>
      <dgm:t>
        <a:bodyPr/>
        <a:lstStyle/>
        <a:p>
          <a:endParaRPr lang="zh-TW" altLang="en-US"/>
        </a:p>
      </dgm:t>
    </dgm:pt>
    <dgm:pt modelId="{E6FB58CE-17DA-4735-9F36-8EECCC877672}">
      <dgm:prSet phldrT="[文字]"/>
      <dgm:spPr/>
      <dgm:t>
        <a:bodyPr/>
        <a:lstStyle/>
        <a:p>
          <a:r>
            <a:rPr lang="en-US" altLang="zh-TW" dirty="0" smtClean="0"/>
            <a:t>E2</a:t>
          </a:r>
          <a:endParaRPr lang="zh-TW" altLang="en-US" dirty="0"/>
        </a:p>
      </dgm:t>
    </dgm:pt>
    <dgm:pt modelId="{93C9D068-D2D6-4EFB-9A23-BC2217F9FB95}" type="parTrans" cxnId="{6857AD4F-FC37-4777-ADF4-003B9B7168A5}">
      <dgm:prSet/>
      <dgm:spPr/>
      <dgm:t>
        <a:bodyPr/>
        <a:lstStyle/>
        <a:p>
          <a:endParaRPr lang="zh-TW" altLang="en-US"/>
        </a:p>
      </dgm:t>
    </dgm:pt>
    <dgm:pt modelId="{058993B6-44D8-441C-A503-B95B22044E9D}" type="sibTrans" cxnId="{6857AD4F-FC37-4777-ADF4-003B9B7168A5}">
      <dgm:prSet/>
      <dgm:spPr/>
      <dgm:t>
        <a:bodyPr/>
        <a:lstStyle/>
        <a:p>
          <a:endParaRPr lang="zh-TW" altLang="en-US"/>
        </a:p>
      </dgm:t>
    </dgm:pt>
    <dgm:pt modelId="{DDDBA0CB-5010-4CAE-8181-D8FC051AB63A}">
      <dgm:prSet phldrT="[文字]"/>
      <dgm:spPr/>
      <dgm:t>
        <a:bodyPr/>
        <a:lstStyle/>
        <a:p>
          <a:r>
            <a:rPr lang="en-US" altLang="zh-TW" dirty="0" smtClean="0"/>
            <a:t>E3</a:t>
          </a:r>
          <a:endParaRPr lang="zh-TW" altLang="en-US" dirty="0"/>
        </a:p>
      </dgm:t>
    </dgm:pt>
    <dgm:pt modelId="{5FEB87A5-D804-40F1-8FB0-49CBBE075F93}" type="parTrans" cxnId="{DED34ACC-3BCB-47CA-83B7-46ABA61321FC}">
      <dgm:prSet/>
      <dgm:spPr/>
      <dgm:t>
        <a:bodyPr/>
        <a:lstStyle/>
        <a:p>
          <a:endParaRPr lang="zh-TW" altLang="en-US"/>
        </a:p>
      </dgm:t>
    </dgm:pt>
    <dgm:pt modelId="{4CD041C9-6C4E-4AE3-8D21-13901895E005}" type="sibTrans" cxnId="{DED34ACC-3BCB-47CA-83B7-46ABA61321FC}">
      <dgm:prSet/>
      <dgm:spPr/>
      <dgm:t>
        <a:bodyPr/>
        <a:lstStyle/>
        <a:p>
          <a:endParaRPr lang="zh-TW" altLang="en-US"/>
        </a:p>
      </dgm:t>
    </dgm:pt>
    <dgm:pt modelId="{2C96F465-1F84-4BB7-847E-3AE35F451B4D}">
      <dgm:prSet phldrT="[文字]"/>
      <dgm:spPr/>
      <dgm:t>
        <a:bodyPr/>
        <a:lstStyle/>
        <a:p>
          <a:r>
            <a:rPr lang="en-US" altLang="zh-TW" dirty="0" smtClean="0"/>
            <a:t>J</a:t>
          </a:r>
          <a:endParaRPr lang="zh-TW" altLang="en-US" dirty="0"/>
        </a:p>
      </dgm:t>
    </dgm:pt>
    <dgm:pt modelId="{998E4068-3A07-4B5D-8F20-3BF6BBE6D4C6}" type="parTrans" cxnId="{0FC76D50-05BA-4E0C-A661-7888DC7D8EFE}">
      <dgm:prSet/>
      <dgm:spPr/>
      <dgm:t>
        <a:bodyPr/>
        <a:lstStyle/>
        <a:p>
          <a:endParaRPr lang="zh-TW" altLang="en-US"/>
        </a:p>
      </dgm:t>
    </dgm:pt>
    <dgm:pt modelId="{91295738-9ABA-4887-BA8A-EF7B26C5D25A}" type="sibTrans" cxnId="{0FC76D50-05BA-4E0C-A661-7888DC7D8EFE}">
      <dgm:prSet/>
      <dgm:spPr/>
      <dgm:t>
        <a:bodyPr/>
        <a:lstStyle/>
        <a:p>
          <a:endParaRPr lang="zh-TW" altLang="en-US"/>
        </a:p>
      </dgm:t>
    </dgm:pt>
    <dgm:pt modelId="{A4900A36-D240-440F-B71C-41A9519CB4DC}">
      <dgm:prSet phldrT="[文字]"/>
      <dgm:spPr/>
      <dgm:t>
        <a:bodyPr/>
        <a:lstStyle/>
        <a:p>
          <a:r>
            <a:rPr lang="en-US" altLang="zh-TW" dirty="0" smtClean="0"/>
            <a:t>U</a:t>
          </a:r>
          <a:endParaRPr lang="zh-TW" altLang="en-US" dirty="0"/>
        </a:p>
      </dgm:t>
    </dgm:pt>
    <dgm:pt modelId="{202C6452-F1FD-42FA-8F9C-8568E5AA1EA9}" type="parTrans" cxnId="{4B41CBC4-B0E8-47D0-91CB-776F24B9B022}">
      <dgm:prSet/>
      <dgm:spPr/>
      <dgm:t>
        <a:bodyPr/>
        <a:lstStyle/>
        <a:p>
          <a:endParaRPr lang="zh-TW" altLang="en-US"/>
        </a:p>
      </dgm:t>
    </dgm:pt>
    <dgm:pt modelId="{F1A1DA98-47C5-45DE-B8B9-31A22853FD85}" type="sibTrans" cxnId="{4B41CBC4-B0E8-47D0-91CB-776F24B9B022}">
      <dgm:prSet/>
      <dgm:spPr/>
      <dgm:t>
        <a:bodyPr/>
        <a:lstStyle/>
        <a:p>
          <a:endParaRPr lang="zh-TW" altLang="en-US"/>
        </a:p>
      </dgm:t>
    </dgm:pt>
    <dgm:pt modelId="{626FF88F-BBE4-45E8-A055-643F30D23A2C}" type="pres">
      <dgm:prSet presAssocID="{0C5395FD-0632-420F-BCAF-8A3EB2D1E103}" presName="linearFlow" presStyleCnt="0">
        <dgm:presLayoutVars>
          <dgm:resizeHandles val="exact"/>
        </dgm:presLayoutVars>
      </dgm:prSet>
      <dgm:spPr/>
    </dgm:pt>
    <dgm:pt modelId="{ECA58B80-B38B-4248-9674-B356A481B7CE}" type="pres">
      <dgm:prSet presAssocID="{30202BB1-0647-44DC-BFDE-14A758E0E88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FFFB69-FF9C-45DA-B48A-63AB3402BBB7}" type="pres">
      <dgm:prSet presAssocID="{448234C9-58D7-43C0-82B1-2CE181EEBBBA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7E5205B1-73F7-480D-9B51-116D056DC39D}" type="pres">
      <dgm:prSet presAssocID="{448234C9-58D7-43C0-82B1-2CE181EEBBBA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7368D3E0-697D-45F1-8F18-9FDACE7A63D7}" type="pres">
      <dgm:prSet presAssocID="{E6FB58CE-17DA-4735-9F36-8EECCC87767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E666E9-4031-49D7-9E71-E402D8E9C380}" type="pres">
      <dgm:prSet presAssocID="{058993B6-44D8-441C-A503-B95B22044E9D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554715B5-D097-4434-AC17-85BB99FB8F67}" type="pres">
      <dgm:prSet presAssocID="{058993B6-44D8-441C-A503-B95B22044E9D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2BFDE7D3-9296-4F08-ADEB-5469F16BF351}" type="pres">
      <dgm:prSet presAssocID="{DDDBA0CB-5010-4CAE-8181-D8FC051AB63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DD825D-5DE8-4C60-93CA-D2C835C51911}" type="pres">
      <dgm:prSet presAssocID="{4CD041C9-6C4E-4AE3-8D21-13901895E005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1EE5B771-9BFF-46D1-8987-B6D41321484E}" type="pres">
      <dgm:prSet presAssocID="{4CD041C9-6C4E-4AE3-8D21-13901895E005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1466CC96-775D-4514-9783-A45610F1D748}" type="pres">
      <dgm:prSet presAssocID="{2C96F465-1F84-4BB7-847E-3AE35F451B4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7C5B3C-8574-481F-8AE7-28A49B429F4A}" type="pres">
      <dgm:prSet presAssocID="{91295738-9ABA-4887-BA8A-EF7B26C5D25A}" presName="sibTrans" presStyleLbl="sibTrans2D1" presStyleIdx="3" presStyleCnt="4"/>
      <dgm:spPr/>
      <dgm:t>
        <a:bodyPr/>
        <a:lstStyle/>
        <a:p>
          <a:endParaRPr lang="zh-TW" altLang="en-US"/>
        </a:p>
      </dgm:t>
    </dgm:pt>
    <dgm:pt modelId="{3AD6B4E8-8810-40AC-A0CF-2616DDCB74EC}" type="pres">
      <dgm:prSet presAssocID="{91295738-9ABA-4887-BA8A-EF7B26C5D25A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  <dgm:pt modelId="{1B3B8AF8-2626-4365-9359-34EFB21843CB}" type="pres">
      <dgm:prSet presAssocID="{A4900A36-D240-440F-B71C-41A9519CB4D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6F0021E-F830-453F-824B-AC3CA295E123}" type="presOf" srcId="{E6FB58CE-17DA-4735-9F36-8EECCC877672}" destId="{7368D3E0-697D-45F1-8F18-9FDACE7A63D7}" srcOrd="0" destOrd="0" presId="urn:microsoft.com/office/officeart/2005/8/layout/process2"/>
    <dgm:cxn modelId="{4C94F729-2B39-4E9F-B57D-E14CBD0A8A78}" type="presOf" srcId="{058993B6-44D8-441C-A503-B95B22044E9D}" destId="{9BE666E9-4031-49D7-9E71-E402D8E9C380}" srcOrd="0" destOrd="0" presId="urn:microsoft.com/office/officeart/2005/8/layout/process2"/>
    <dgm:cxn modelId="{B0BF9B90-E239-406F-8453-968A8AA22077}" type="presOf" srcId="{DDDBA0CB-5010-4CAE-8181-D8FC051AB63A}" destId="{2BFDE7D3-9296-4F08-ADEB-5469F16BF351}" srcOrd="0" destOrd="0" presId="urn:microsoft.com/office/officeart/2005/8/layout/process2"/>
    <dgm:cxn modelId="{AD6F47E6-0383-4785-96BC-5E2573D19CDC}" type="presOf" srcId="{2C96F465-1F84-4BB7-847E-3AE35F451B4D}" destId="{1466CC96-775D-4514-9783-A45610F1D748}" srcOrd="0" destOrd="0" presId="urn:microsoft.com/office/officeart/2005/8/layout/process2"/>
    <dgm:cxn modelId="{4B41CBC4-B0E8-47D0-91CB-776F24B9B022}" srcId="{0C5395FD-0632-420F-BCAF-8A3EB2D1E103}" destId="{A4900A36-D240-440F-B71C-41A9519CB4DC}" srcOrd="4" destOrd="0" parTransId="{202C6452-F1FD-42FA-8F9C-8568E5AA1EA9}" sibTransId="{F1A1DA98-47C5-45DE-B8B9-31A22853FD85}"/>
    <dgm:cxn modelId="{610BD2B1-B245-4FAB-A539-244CA8EE74EF}" type="presOf" srcId="{30202BB1-0647-44DC-BFDE-14A758E0E884}" destId="{ECA58B80-B38B-4248-9674-B356A481B7CE}" srcOrd="0" destOrd="0" presId="urn:microsoft.com/office/officeart/2005/8/layout/process2"/>
    <dgm:cxn modelId="{C1775E47-95AE-488C-AD76-88628F7C661D}" type="presOf" srcId="{058993B6-44D8-441C-A503-B95B22044E9D}" destId="{554715B5-D097-4434-AC17-85BB99FB8F67}" srcOrd="1" destOrd="0" presId="urn:microsoft.com/office/officeart/2005/8/layout/process2"/>
    <dgm:cxn modelId="{A6AF16DD-903A-4717-8BEF-2FC8AE3DFFE3}" type="presOf" srcId="{0C5395FD-0632-420F-BCAF-8A3EB2D1E103}" destId="{626FF88F-BBE4-45E8-A055-643F30D23A2C}" srcOrd="0" destOrd="0" presId="urn:microsoft.com/office/officeart/2005/8/layout/process2"/>
    <dgm:cxn modelId="{0FC76D50-05BA-4E0C-A661-7888DC7D8EFE}" srcId="{0C5395FD-0632-420F-BCAF-8A3EB2D1E103}" destId="{2C96F465-1F84-4BB7-847E-3AE35F451B4D}" srcOrd="3" destOrd="0" parTransId="{998E4068-3A07-4B5D-8F20-3BF6BBE6D4C6}" sibTransId="{91295738-9ABA-4887-BA8A-EF7B26C5D25A}"/>
    <dgm:cxn modelId="{6857AD4F-FC37-4777-ADF4-003B9B7168A5}" srcId="{0C5395FD-0632-420F-BCAF-8A3EB2D1E103}" destId="{E6FB58CE-17DA-4735-9F36-8EECCC877672}" srcOrd="1" destOrd="0" parTransId="{93C9D068-D2D6-4EFB-9A23-BC2217F9FB95}" sibTransId="{058993B6-44D8-441C-A503-B95B22044E9D}"/>
    <dgm:cxn modelId="{54ED692C-B3E6-42F1-A45E-D0A2E85D772E}" type="presOf" srcId="{91295738-9ABA-4887-BA8A-EF7B26C5D25A}" destId="{3AD6B4E8-8810-40AC-A0CF-2616DDCB74EC}" srcOrd="1" destOrd="0" presId="urn:microsoft.com/office/officeart/2005/8/layout/process2"/>
    <dgm:cxn modelId="{DED34ACC-3BCB-47CA-83B7-46ABA61321FC}" srcId="{0C5395FD-0632-420F-BCAF-8A3EB2D1E103}" destId="{DDDBA0CB-5010-4CAE-8181-D8FC051AB63A}" srcOrd="2" destOrd="0" parTransId="{5FEB87A5-D804-40F1-8FB0-49CBBE075F93}" sibTransId="{4CD041C9-6C4E-4AE3-8D21-13901895E005}"/>
    <dgm:cxn modelId="{284C3C51-D5C6-4BC4-AA93-D8FFAE33E3E6}" type="presOf" srcId="{448234C9-58D7-43C0-82B1-2CE181EEBBBA}" destId="{7E5205B1-73F7-480D-9B51-116D056DC39D}" srcOrd="1" destOrd="0" presId="urn:microsoft.com/office/officeart/2005/8/layout/process2"/>
    <dgm:cxn modelId="{5497C33D-97A7-4057-9B38-A2D31F36D9F7}" type="presOf" srcId="{4CD041C9-6C4E-4AE3-8D21-13901895E005}" destId="{1EE5B771-9BFF-46D1-8987-B6D41321484E}" srcOrd="1" destOrd="0" presId="urn:microsoft.com/office/officeart/2005/8/layout/process2"/>
    <dgm:cxn modelId="{8E28A3B2-5C87-4360-AE38-4B728FF24E23}" type="presOf" srcId="{4CD041C9-6C4E-4AE3-8D21-13901895E005}" destId="{AEDD825D-5DE8-4C60-93CA-D2C835C51911}" srcOrd="0" destOrd="0" presId="urn:microsoft.com/office/officeart/2005/8/layout/process2"/>
    <dgm:cxn modelId="{4F9D738E-1078-4B9A-85B3-09264E1CF3AB}" type="presOf" srcId="{A4900A36-D240-440F-B71C-41A9519CB4DC}" destId="{1B3B8AF8-2626-4365-9359-34EFB21843CB}" srcOrd="0" destOrd="0" presId="urn:microsoft.com/office/officeart/2005/8/layout/process2"/>
    <dgm:cxn modelId="{D6370D09-A080-4E3E-9410-E8CFD27CAA91}" type="presOf" srcId="{91295738-9ABA-4887-BA8A-EF7B26C5D25A}" destId="{5D7C5B3C-8574-481F-8AE7-28A49B429F4A}" srcOrd="0" destOrd="0" presId="urn:microsoft.com/office/officeart/2005/8/layout/process2"/>
    <dgm:cxn modelId="{F46610C5-AD6B-4DA0-A63A-10BDEED91774}" type="presOf" srcId="{448234C9-58D7-43C0-82B1-2CE181EEBBBA}" destId="{4AFFFB69-FF9C-45DA-B48A-63AB3402BBB7}" srcOrd="0" destOrd="0" presId="urn:microsoft.com/office/officeart/2005/8/layout/process2"/>
    <dgm:cxn modelId="{36390F3D-99FF-411D-89D7-2B50715DE1C8}" srcId="{0C5395FD-0632-420F-BCAF-8A3EB2D1E103}" destId="{30202BB1-0647-44DC-BFDE-14A758E0E884}" srcOrd="0" destOrd="0" parTransId="{9F5EA9E3-5351-4C4D-887C-7ACEF34B255F}" sibTransId="{448234C9-58D7-43C0-82B1-2CE181EEBBBA}"/>
    <dgm:cxn modelId="{8F3F3994-41AD-4CB4-8902-5F88E023397B}" type="presParOf" srcId="{626FF88F-BBE4-45E8-A055-643F30D23A2C}" destId="{ECA58B80-B38B-4248-9674-B356A481B7CE}" srcOrd="0" destOrd="0" presId="urn:microsoft.com/office/officeart/2005/8/layout/process2"/>
    <dgm:cxn modelId="{B4F9EF30-0A73-4BA4-BE0D-E8603CE4AE0D}" type="presParOf" srcId="{626FF88F-BBE4-45E8-A055-643F30D23A2C}" destId="{4AFFFB69-FF9C-45DA-B48A-63AB3402BBB7}" srcOrd="1" destOrd="0" presId="urn:microsoft.com/office/officeart/2005/8/layout/process2"/>
    <dgm:cxn modelId="{C59CAB4F-B0CF-4B9F-950B-4772E4227DB6}" type="presParOf" srcId="{4AFFFB69-FF9C-45DA-B48A-63AB3402BBB7}" destId="{7E5205B1-73F7-480D-9B51-116D056DC39D}" srcOrd="0" destOrd="0" presId="urn:microsoft.com/office/officeart/2005/8/layout/process2"/>
    <dgm:cxn modelId="{7402EE0E-5103-433C-9815-933C8D72426A}" type="presParOf" srcId="{626FF88F-BBE4-45E8-A055-643F30D23A2C}" destId="{7368D3E0-697D-45F1-8F18-9FDACE7A63D7}" srcOrd="2" destOrd="0" presId="urn:microsoft.com/office/officeart/2005/8/layout/process2"/>
    <dgm:cxn modelId="{C8F2B24C-5E51-4802-B142-7C61B285F045}" type="presParOf" srcId="{626FF88F-BBE4-45E8-A055-643F30D23A2C}" destId="{9BE666E9-4031-49D7-9E71-E402D8E9C380}" srcOrd="3" destOrd="0" presId="urn:microsoft.com/office/officeart/2005/8/layout/process2"/>
    <dgm:cxn modelId="{6ADCC973-E0D0-49A1-BA7E-9810EDB3DBC8}" type="presParOf" srcId="{9BE666E9-4031-49D7-9E71-E402D8E9C380}" destId="{554715B5-D097-4434-AC17-85BB99FB8F67}" srcOrd="0" destOrd="0" presId="urn:microsoft.com/office/officeart/2005/8/layout/process2"/>
    <dgm:cxn modelId="{7B83F02E-5835-4807-AFCA-2218D82D9AC7}" type="presParOf" srcId="{626FF88F-BBE4-45E8-A055-643F30D23A2C}" destId="{2BFDE7D3-9296-4F08-ADEB-5469F16BF351}" srcOrd="4" destOrd="0" presId="urn:microsoft.com/office/officeart/2005/8/layout/process2"/>
    <dgm:cxn modelId="{9370AE73-924B-42BC-8B62-6D72C20C4CFA}" type="presParOf" srcId="{626FF88F-BBE4-45E8-A055-643F30D23A2C}" destId="{AEDD825D-5DE8-4C60-93CA-D2C835C51911}" srcOrd="5" destOrd="0" presId="urn:microsoft.com/office/officeart/2005/8/layout/process2"/>
    <dgm:cxn modelId="{7737BC1A-EDB8-4166-AFBB-EB52A84EA56B}" type="presParOf" srcId="{AEDD825D-5DE8-4C60-93CA-D2C835C51911}" destId="{1EE5B771-9BFF-46D1-8987-B6D41321484E}" srcOrd="0" destOrd="0" presId="urn:microsoft.com/office/officeart/2005/8/layout/process2"/>
    <dgm:cxn modelId="{C27C1C8A-8CD7-49F9-ABF6-A1B91BA47DE7}" type="presParOf" srcId="{626FF88F-BBE4-45E8-A055-643F30D23A2C}" destId="{1466CC96-775D-4514-9783-A45610F1D748}" srcOrd="6" destOrd="0" presId="urn:microsoft.com/office/officeart/2005/8/layout/process2"/>
    <dgm:cxn modelId="{4E025D82-74A9-44ED-A041-816AD6D39A2D}" type="presParOf" srcId="{626FF88F-BBE4-45E8-A055-643F30D23A2C}" destId="{5D7C5B3C-8574-481F-8AE7-28A49B429F4A}" srcOrd="7" destOrd="0" presId="urn:microsoft.com/office/officeart/2005/8/layout/process2"/>
    <dgm:cxn modelId="{E4087471-294F-4B47-8A9D-E62979A4E4D0}" type="presParOf" srcId="{5D7C5B3C-8574-481F-8AE7-28A49B429F4A}" destId="{3AD6B4E8-8810-40AC-A0CF-2616DDCB74EC}" srcOrd="0" destOrd="0" presId="urn:microsoft.com/office/officeart/2005/8/layout/process2"/>
    <dgm:cxn modelId="{4CE8B369-4962-408D-89FC-AA5A29C26DC7}" type="presParOf" srcId="{626FF88F-BBE4-45E8-A055-643F30D23A2C}" destId="{1B3B8AF8-2626-4365-9359-34EFB21843CB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A19173-224D-4A4F-972E-517DE5ACE19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3D8F9B0-170C-4986-8060-A641F549B0D1}">
      <dgm:prSet phldrT="[文字]"/>
      <dgm:spPr/>
      <dgm:t>
        <a:bodyPr/>
        <a:lstStyle/>
        <a:p>
          <a:r>
            <a:rPr lang="en-US" altLang="zh-TW" dirty="0" smtClean="0"/>
            <a:t>A1</a:t>
          </a:r>
          <a:endParaRPr lang="zh-TW" altLang="en-US" dirty="0"/>
        </a:p>
      </dgm:t>
    </dgm:pt>
    <dgm:pt modelId="{493A6F0A-E402-4CD6-965B-6EF445FDD9C6}" type="parTrans" cxnId="{EDD317EF-CC34-4F2A-8094-CD65397D1009}">
      <dgm:prSet/>
      <dgm:spPr/>
      <dgm:t>
        <a:bodyPr/>
        <a:lstStyle/>
        <a:p>
          <a:endParaRPr lang="zh-TW" altLang="en-US"/>
        </a:p>
      </dgm:t>
    </dgm:pt>
    <dgm:pt modelId="{25ADC283-DD6D-41B7-AF64-89607D27A98E}" type="sibTrans" cxnId="{EDD317EF-CC34-4F2A-8094-CD65397D1009}">
      <dgm:prSet/>
      <dgm:spPr/>
      <dgm:t>
        <a:bodyPr/>
        <a:lstStyle/>
        <a:p>
          <a:endParaRPr lang="zh-TW" altLang="en-US"/>
        </a:p>
      </dgm:t>
    </dgm:pt>
    <dgm:pt modelId="{7F94436D-49C0-4A10-9F26-C0AE54BEA96D}">
      <dgm:prSet phldrT="[文字]" custT="1"/>
      <dgm:spPr/>
      <dgm:t>
        <a:bodyPr/>
        <a:lstStyle/>
        <a:p>
          <a:r>
            <a:rPr lang="zh-TW" altLang="en-US" sz="2400" dirty="0" smtClean="0">
              <a:latin typeface="+mj-ea"/>
              <a:ea typeface="+mj-ea"/>
            </a:rPr>
            <a:t>數學</a:t>
          </a:r>
          <a:endParaRPr lang="en-US" altLang="zh-TW" sz="2400" dirty="0" smtClean="0">
            <a:latin typeface="+mj-ea"/>
            <a:ea typeface="+mj-ea"/>
          </a:endParaRPr>
        </a:p>
      </dgm:t>
    </dgm:pt>
    <dgm:pt modelId="{8AEC63D3-50F2-4F7A-BF73-542694EA98ED}" type="parTrans" cxnId="{0EF3FB82-A91A-4F77-AE3E-42FDB8FF2308}">
      <dgm:prSet/>
      <dgm:spPr/>
      <dgm:t>
        <a:bodyPr/>
        <a:lstStyle/>
        <a:p>
          <a:endParaRPr lang="zh-TW" altLang="en-US"/>
        </a:p>
      </dgm:t>
    </dgm:pt>
    <dgm:pt modelId="{6157E334-39C5-44DC-8107-38F9336E80D9}" type="sibTrans" cxnId="{0EF3FB82-A91A-4F77-AE3E-42FDB8FF2308}">
      <dgm:prSet/>
      <dgm:spPr/>
      <dgm:t>
        <a:bodyPr/>
        <a:lstStyle/>
        <a:p>
          <a:endParaRPr lang="zh-TW" altLang="en-US"/>
        </a:p>
      </dgm:t>
    </dgm:pt>
    <dgm:pt modelId="{39F8F10F-D5FF-44F6-BC01-CE09734C19D1}">
      <dgm:prSet phldrT="[文字]" custT="1"/>
      <dgm:spPr/>
      <dgm:t>
        <a:bodyPr/>
        <a:lstStyle/>
        <a:p>
          <a:r>
            <a:rPr lang="zh-TW" altLang="en-US" sz="2400" dirty="0" smtClean="0">
              <a:latin typeface="+mj-ea"/>
              <a:ea typeface="+mj-ea"/>
            </a:rPr>
            <a:t>語文</a:t>
          </a:r>
          <a:endParaRPr lang="zh-TW" altLang="en-US" sz="2400" dirty="0">
            <a:latin typeface="+mj-ea"/>
            <a:ea typeface="+mj-ea"/>
          </a:endParaRPr>
        </a:p>
      </dgm:t>
    </dgm:pt>
    <dgm:pt modelId="{AD171EB2-289C-42AD-B26A-CBDC13BC6746}" type="parTrans" cxnId="{71D9D67E-036F-4A41-9693-96B170C629F2}">
      <dgm:prSet/>
      <dgm:spPr/>
      <dgm:t>
        <a:bodyPr/>
        <a:lstStyle/>
        <a:p>
          <a:endParaRPr lang="zh-TW" altLang="en-US"/>
        </a:p>
      </dgm:t>
    </dgm:pt>
    <dgm:pt modelId="{AE401A65-7758-4804-87E9-BFF2DA9F2EB6}" type="sibTrans" cxnId="{71D9D67E-036F-4A41-9693-96B170C629F2}">
      <dgm:prSet/>
      <dgm:spPr/>
      <dgm:t>
        <a:bodyPr/>
        <a:lstStyle/>
        <a:p>
          <a:endParaRPr lang="zh-TW" altLang="en-US"/>
        </a:p>
      </dgm:t>
    </dgm:pt>
    <dgm:pt modelId="{501772E0-84F1-48D7-8C18-122EEC48A370}">
      <dgm:prSet phldrT="[文字]" custT="1"/>
      <dgm:spPr/>
      <dgm:t>
        <a:bodyPr/>
        <a:lstStyle/>
        <a:p>
          <a:r>
            <a:rPr lang="zh-TW" altLang="en-US" sz="2400" dirty="0" smtClean="0">
              <a:latin typeface="+mj-ea"/>
              <a:ea typeface="+mj-ea"/>
            </a:rPr>
            <a:t>自然科學</a:t>
          </a:r>
          <a:endParaRPr lang="zh-TW" altLang="en-US" sz="2400" dirty="0">
            <a:latin typeface="+mj-ea"/>
            <a:ea typeface="+mj-ea"/>
          </a:endParaRPr>
        </a:p>
      </dgm:t>
    </dgm:pt>
    <dgm:pt modelId="{54BC83C2-195F-4662-AA23-85534748AA14}" type="parTrans" cxnId="{905A4A11-A72E-4DB1-A310-9B9F3566EC72}">
      <dgm:prSet/>
      <dgm:spPr/>
      <dgm:t>
        <a:bodyPr/>
        <a:lstStyle/>
        <a:p>
          <a:endParaRPr lang="zh-TW" altLang="en-US"/>
        </a:p>
      </dgm:t>
    </dgm:pt>
    <dgm:pt modelId="{1C104CA8-B09A-489B-A110-5803818B9982}" type="sibTrans" cxnId="{905A4A11-A72E-4DB1-A310-9B9F3566EC72}">
      <dgm:prSet/>
      <dgm:spPr/>
      <dgm:t>
        <a:bodyPr/>
        <a:lstStyle/>
        <a:p>
          <a:endParaRPr lang="zh-TW" altLang="en-US"/>
        </a:p>
      </dgm:t>
    </dgm:pt>
    <dgm:pt modelId="{60A87AD8-6C23-4133-94FA-01A99B7187C9}">
      <dgm:prSet phldrT="[文字]" custT="1"/>
      <dgm:spPr/>
      <dgm:t>
        <a:bodyPr/>
        <a:lstStyle/>
        <a:p>
          <a:r>
            <a:rPr lang="zh-TW" altLang="en-US" sz="2400" dirty="0" smtClean="0">
              <a:latin typeface="+mj-ea"/>
              <a:ea typeface="+mj-ea"/>
            </a:rPr>
            <a:t>社會</a:t>
          </a:r>
          <a:endParaRPr lang="zh-TW" altLang="en-US" sz="2400" dirty="0">
            <a:latin typeface="+mj-ea"/>
            <a:ea typeface="+mj-ea"/>
          </a:endParaRPr>
        </a:p>
      </dgm:t>
    </dgm:pt>
    <dgm:pt modelId="{46B512E9-F386-4FDC-8D0D-F5F407A4D3FA}" type="parTrans" cxnId="{6418E5EA-6206-4662-94C9-02AF6F8345F3}">
      <dgm:prSet/>
      <dgm:spPr/>
      <dgm:t>
        <a:bodyPr/>
        <a:lstStyle/>
        <a:p>
          <a:endParaRPr lang="zh-TW" altLang="en-US"/>
        </a:p>
      </dgm:t>
    </dgm:pt>
    <dgm:pt modelId="{8E28B3D7-EC12-48B9-A5CA-6CADFB6C137E}" type="sibTrans" cxnId="{6418E5EA-6206-4662-94C9-02AF6F8345F3}">
      <dgm:prSet/>
      <dgm:spPr/>
      <dgm:t>
        <a:bodyPr/>
        <a:lstStyle/>
        <a:p>
          <a:endParaRPr lang="zh-TW" altLang="en-US"/>
        </a:p>
      </dgm:t>
    </dgm:pt>
    <dgm:pt modelId="{BBFE082C-1280-4F0B-9A45-19162AFA69F5}" type="pres">
      <dgm:prSet presAssocID="{BEA19173-224D-4A4F-972E-517DE5ACE19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CB3CD02-E5F6-4043-8BA4-FEFF8AAF68F6}" type="pres">
      <dgm:prSet presAssocID="{B3D8F9B0-170C-4986-8060-A641F549B0D1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23275CB4-C3EC-400E-9C46-6D6FCB4906D4}" type="pres">
      <dgm:prSet presAssocID="{7F94436D-49C0-4A10-9F26-C0AE54BEA96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02C96E4-5741-4BFC-BF68-FB1C2B70CF0A}" type="pres">
      <dgm:prSet presAssocID="{7F94436D-49C0-4A10-9F26-C0AE54BEA96D}" presName="dummy" presStyleCnt="0"/>
      <dgm:spPr/>
    </dgm:pt>
    <dgm:pt modelId="{48EA7F24-1503-48FA-B4A7-2D448AE0595B}" type="pres">
      <dgm:prSet presAssocID="{6157E334-39C5-44DC-8107-38F9336E80D9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D73E4ECE-1755-4AFB-9C17-E122E1AE25AB}" type="pres">
      <dgm:prSet presAssocID="{39F8F10F-D5FF-44F6-BC01-CE09734C19D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C4943E-9530-4316-8A68-9BC4A5773564}" type="pres">
      <dgm:prSet presAssocID="{39F8F10F-D5FF-44F6-BC01-CE09734C19D1}" presName="dummy" presStyleCnt="0"/>
      <dgm:spPr/>
    </dgm:pt>
    <dgm:pt modelId="{5A49BECA-7A85-4337-88FE-426ECA485494}" type="pres">
      <dgm:prSet presAssocID="{AE401A65-7758-4804-87E9-BFF2DA9F2EB6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A9548150-EBA2-4F02-899A-5811D986A0B7}" type="pres">
      <dgm:prSet presAssocID="{501772E0-84F1-48D7-8C18-122EEC48A37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BF5ABF-5E72-4AD8-971D-4493F6073987}" type="pres">
      <dgm:prSet presAssocID="{501772E0-84F1-48D7-8C18-122EEC48A370}" presName="dummy" presStyleCnt="0"/>
      <dgm:spPr/>
    </dgm:pt>
    <dgm:pt modelId="{1F939091-FAD4-4EEC-8E5D-461B28E72956}" type="pres">
      <dgm:prSet presAssocID="{1C104CA8-B09A-489B-A110-5803818B9982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A8C5C306-076E-4136-9B2E-F271265FE520}" type="pres">
      <dgm:prSet presAssocID="{60A87AD8-6C23-4133-94FA-01A99B7187C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EECAC7-908F-47B5-ADD1-444C03AA4519}" type="pres">
      <dgm:prSet presAssocID="{60A87AD8-6C23-4133-94FA-01A99B7187C9}" presName="dummy" presStyleCnt="0"/>
      <dgm:spPr/>
    </dgm:pt>
    <dgm:pt modelId="{7C45C985-4DCF-4A98-955F-73C3BD2136C6}" type="pres">
      <dgm:prSet presAssocID="{8E28B3D7-EC12-48B9-A5CA-6CADFB6C137E}" presName="sibTrans" presStyleLbl="sibTrans2D1" presStyleIdx="3" presStyleCnt="4"/>
      <dgm:spPr/>
      <dgm:t>
        <a:bodyPr/>
        <a:lstStyle/>
        <a:p>
          <a:endParaRPr lang="zh-TW" altLang="en-US"/>
        </a:p>
      </dgm:t>
    </dgm:pt>
  </dgm:ptLst>
  <dgm:cxnLst>
    <dgm:cxn modelId="{EDD317EF-CC34-4F2A-8094-CD65397D1009}" srcId="{BEA19173-224D-4A4F-972E-517DE5ACE198}" destId="{B3D8F9B0-170C-4986-8060-A641F549B0D1}" srcOrd="0" destOrd="0" parTransId="{493A6F0A-E402-4CD6-965B-6EF445FDD9C6}" sibTransId="{25ADC283-DD6D-41B7-AF64-89607D27A98E}"/>
    <dgm:cxn modelId="{5B70A6B9-B342-4D14-B99E-EE2054427089}" type="presOf" srcId="{39F8F10F-D5FF-44F6-BC01-CE09734C19D1}" destId="{D73E4ECE-1755-4AFB-9C17-E122E1AE25AB}" srcOrd="0" destOrd="0" presId="urn:microsoft.com/office/officeart/2005/8/layout/radial6"/>
    <dgm:cxn modelId="{71D9D67E-036F-4A41-9693-96B170C629F2}" srcId="{B3D8F9B0-170C-4986-8060-A641F549B0D1}" destId="{39F8F10F-D5FF-44F6-BC01-CE09734C19D1}" srcOrd="1" destOrd="0" parTransId="{AD171EB2-289C-42AD-B26A-CBDC13BC6746}" sibTransId="{AE401A65-7758-4804-87E9-BFF2DA9F2EB6}"/>
    <dgm:cxn modelId="{FD52A12F-FED6-4560-A80A-D3C85DE8E53F}" type="presOf" srcId="{AE401A65-7758-4804-87E9-BFF2DA9F2EB6}" destId="{5A49BECA-7A85-4337-88FE-426ECA485494}" srcOrd="0" destOrd="0" presId="urn:microsoft.com/office/officeart/2005/8/layout/radial6"/>
    <dgm:cxn modelId="{6BFF82EB-CD3A-4BEA-AF08-C11E200AB63C}" type="presOf" srcId="{B3D8F9B0-170C-4986-8060-A641F549B0D1}" destId="{2CB3CD02-E5F6-4043-8BA4-FEFF8AAF68F6}" srcOrd="0" destOrd="0" presId="urn:microsoft.com/office/officeart/2005/8/layout/radial6"/>
    <dgm:cxn modelId="{0EF3FB82-A91A-4F77-AE3E-42FDB8FF2308}" srcId="{B3D8F9B0-170C-4986-8060-A641F549B0D1}" destId="{7F94436D-49C0-4A10-9F26-C0AE54BEA96D}" srcOrd="0" destOrd="0" parTransId="{8AEC63D3-50F2-4F7A-BF73-542694EA98ED}" sibTransId="{6157E334-39C5-44DC-8107-38F9336E80D9}"/>
    <dgm:cxn modelId="{08396C70-EB3D-4FC3-81FE-0895091A0950}" type="presOf" srcId="{8E28B3D7-EC12-48B9-A5CA-6CADFB6C137E}" destId="{7C45C985-4DCF-4A98-955F-73C3BD2136C6}" srcOrd="0" destOrd="0" presId="urn:microsoft.com/office/officeart/2005/8/layout/radial6"/>
    <dgm:cxn modelId="{6418E5EA-6206-4662-94C9-02AF6F8345F3}" srcId="{B3D8F9B0-170C-4986-8060-A641F549B0D1}" destId="{60A87AD8-6C23-4133-94FA-01A99B7187C9}" srcOrd="3" destOrd="0" parTransId="{46B512E9-F386-4FDC-8D0D-F5F407A4D3FA}" sibTransId="{8E28B3D7-EC12-48B9-A5CA-6CADFB6C137E}"/>
    <dgm:cxn modelId="{E88EF981-C632-4EDA-BD59-111065481AFB}" type="presOf" srcId="{6157E334-39C5-44DC-8107-38F9336E80D9}" destId="{48EA7F24-1503-48FA-B4A7-2D448AE0595B}" srcOrd="0" destOrd="0" presId="urn:microsoft.com/office/officeart/2005/8/layout/radial6"/>
    <dgm:cxn modelId="{9636E62F-93B3-4C1D-B6A3-FD9CC939252D}" type="presOf" srcId="{60A87AD8-6C23-4133-94FA-01A99B7187C9}" destId="{A8C5C306-076E-4136-9B2E-F271265FE520}" srcOrd="0" destOrd="0" presId="urn:microsoft.com/office/officeart/2005/8/layout/radial6"/>
    <dgm:cxn modelId="{5C8EF2CA-8541-4329-A672-31567C08FACC}" type="presOf" srcId="{1C104CA8-B09A-489B-A110-5803818B9982}" destId="{1F939091-FAD4-4EEC-8E5D-461B28E72956}" srcOrd="0" destOrd="0" presId="urn:microsoft.com/office/officeart/2005/8/layout/radial6"/>
    <dgm:cxn modelId="{905A4A11-A72E-4DB1-A310-9B9F3566EC72}" srcId="{B3D8F9B0-170C-4986-8060-A641F549B0D1}" destId="{501772E0-84F1-48D7-8C18-122EEC48A370}" srcOrd="2" destOrd="0" parTransId="{54BC83C2-195F-4662-AA23-85534748AA14}" sibTransId="{1C104CA8-B09A-489B-A110-5803818B9982}"/>
    <dgm:cxn modelId="{104F3EB5-4288-4C9C-A2A4-F0B2DA8E1703}" type="presOf" srcId="{7F94436D-49C0-4A10-9F26-C0AE54BEA96D}" destId="{23275CB4-C3EC-400E-9C46-6D6FCB4906D4}" srcOrd="0" destOrd="0" presId="urn:microsoft.com/office/officeart/2005/8/layout/radial6"/>
    <dgm:cxn modelId="{C0C451B3-E6AA-484B-959F-B986723FB8BC}" type="presOf" srcId="{501772E0-84F1-48D7-8C18-122EEC48A370}" destId="{A9548150-EBA2-4F02-899A-5811D986A0B7}" srcOrd="0" destOrd="0" presId="urn:microsoft.com/office/officeart/2005/8/layout/radial6"/>
    <dgm:cxn modelId="{B8A61A7E-7F6B-4E4E-BBDC-777D90DE1186}" type="presOf" srcId="{BEA19173-224D-4A4F-972E-517DE5ACE198}" destId="{BBFE082C-1280-4F0B-9A45-19162AFA69F5}" srcOrd="0" destOrd="0" presId="urn:microsoft.com/office/officeart/2005/8/layout/radial6"/>
    <dgm:cxn modelId="{70D49EB3-E5F3-41D2-812A-F581429C9195}" type="presParOf" srcId="{BBFE082C-1280-4F0B-9A45-19162AFA69F5}" destId="{2CB3CD02-E5F6-4043-8BA4-FEFF8AAF68F6}" srcOrd="0" destOrd="0" presId="urn:microsoft.com/office/officeart/2005/8/layout/radial6"/>
    <dgm:cxn modelId="{EDF6F516-8B49-4525-BBD9-E8E28E35BFBB}" type="presParOf" srcId="{BBFE082C-1280-4F0B-9A45-19162AFA69F5}" destId="{23275CB4-C3EC-400E-9C46-6D6FCB4906D4}" srcOrd="1" destOrd="0" presId="urn:microsoft.com/office/officeart/2005/8/layout/radial6"/>
    <dgm:cxn modelId="{C86EFE6D-50C9-4847-9A00-D182C3E87561}" type="presParOf" srcId="{BBFE082C-1280-4F0B-9A45-19162AFA69F5}" destId="{F02C96E4-5741-4BFC-BF68-FB1C2B70CF0A}" srcOrd="2" destOrd="0" presId="urn:microsoft.com/office/officeart/2005/8/layout/radial6"/>
    <dgm:cxn modelId="{16E56CC5-625F-45C8-B64F-889FF4D556A2}" type="presParOf" srcId="{BBFE082C-1280-4F0B-9A45-19162AFA69F5}" destId="{48EA7F24-1503-48FA-B4A7-2D448AE0595B}" srcOrd="3" destOrd="0" presId="urn:microsoft.com/office/officeart/2005/8/layout/radial6"/>
    <dgm:cxn modelId="{EBF49767-827A-4772-89E4-D15A79A10E05}" type="presParOf" srcId="{BBFE082C-1280-4F0B-9A45-19162AFA69F5}" destId="{D73E4ECE-1755-4AFB-9C17-E122E1AE25AB}" srcOrd="4" destOrd="0" presId="urn:microsoft.com/office/officeart/2005/8/layout/radial6"/>
    <dgm:cxn modelId="{864BD7FA-BCBB-4D29-81B2-9A3974F4BA21}" type="presParOf" srcId="{BBFE082C-1280-4F0B-9A45-19162AFA69F5}" destId="{0BC4943E-9530-4316-8A68-9BC4A5773564}" srcOrd="5" destOrd="0" presId="urn:microsoft.com/office/officeart/2005/8/layout/radial6"/>
    <dgm:cxn modelId="{6818710C-1DD8-48DC-8B36-C2DCD1EBE714}" type="presParOf" srcId="{BBFE082C-1280-4F0B-9A45-19162AFA69F5}" destId="{5A49BECA-7A85-4337-88FE-426ECA485494}" srcOrd="6" destOrd="0" presId="urn:microsoft.com/office/officeart/2005/8/layout/radial6"/>
    <dgm:cxn modelId="{15289CF1-7BB8-4993-90D5-6A5E272791D0}" type="presParOf" srcId="{BBFE082C-1280-4F0B-9A45-19162AFA69F5}" destId="{A9548150-EBA2-4F02-899A-5811D986A0B7}" srcOrd="7" destOrd="0" presId="urn:microsoft.com/office/officeart/2005/8/layout/radial6"/>
    <dgm:cxn modelId="{C5DD813E-2BCE-4C23-B915-B8F20FF71804}" type="presParOf" srcId="{BBFE082C-1280-4F0B-9A45-19162AFA69F5}" destId="{6EBF5ABF-5E72-4AD8-971D-4493F6073987}" srcOrd="8" destOrd="0" presId="urn:microsoft.com/office/officeart/2005/8/layout/radial6"/>
    <dgm:cxn modelId="{12CD23E7-76F3-41BC-86EF-F8F222A4511C}" type="presParOf" srcId="{BBFE082C-1280-4F0B-9A45-19162AFA69F5}" destId="{1F939091-FAD4-4EEC-8E5D-461B28E72956}" srcOrd="9" destOrd="0" presId="urn:microsoft.com/office/officeart/2005/8/layout/radial6"/>
    <dgm:cxn modelId="{6ECB7E35-3D8B-4BFD-9440-EADB19F83387}" type="presParOf" srcId="{BBFE082C-1280-4F0B-9A45-19162AFA69F5}" destId="{A8C5C306-076E-4136-9B2E-F271265FE520}" srcOrd="10" destOrd="0" presId="urn:microsoft.com/office/officeart/2005/8/layout/radial6"/>
    <dgm:cxn modelId="{1AAA2E73-2CB4-471F-8E1F-B5F6C7740070}" type="presParOf" srcId="{BBFE082C-1280-4F0B-9A45-19162AFA69F5}" destId="{7EEECAC7-908F-47B5-ADD1-444C03AA4519}" srcOrd="11" destOrd="0" presId="urn:microsoft.com/office/officeart/2005/8/layout/radial6"/>
    <dgm:cxn modelId="{1D7C0802-EA1D-458F-B738-4429282205CF}" type="presParOf" srcId="{BBFE082C-1280-4F0B-9A45-19162AFA69F5}" destId="{7C45C985-4DCF-4A98-955F-73C3BD2136C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7AA612-07ED-4496-9F21-D65FE731B527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00743886-182B-4E2B-BCE9-A486D3031F36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3200" b="1" dirty="0" smtClean="0">
              <a:latin typeface="+mj-ea"/>
              <a:ea typeface="+mj-ea"/>
            </a:rPr>
            <a:t>跨校專業</a:t>
          </a:r>
          <a:endParaRPr lang="en-US" altLang="zh-TW" sz="3200" b="1" dirty="0" smtClean="0">
            <a:latin typeface="+mj-ea"/>
            <a:ea typeface="+mj-ea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3200" b="1" dirty="0" smtClean="0">
              <a:latin typeface="+mj-ea"/>
              <a:ea typeface="+mj-ea"/>
            </a:rPr>
            <a:t>社群</a:t>
          </a:r>
          <a:endParaRPr lang="zh-TW" altLang="en-US" sz="3200" b="1" dirty="0">
            <a:latin typeface="+mj-ea"/>
            <a:ea typeface="+mj-ea"/>
          </a:endParaRPr>
        </a:p>
      </dgm:t>
    </dgm:pt>
    <dgm:pt modelId="{09601202-87E6-4DA0-BF60-F5E16AF6E0D4}" type="parTrans" cxnId="{73934DDC-6895-44BB-A13E-85462B52FB32}">
      <dgm:prSet/>
      <dgm:spPr/>
      <dgm:t>
        <a:bodyPr/>
        <a:lstStyle/>
        <a:p>
          <a:endParaRPr lang="zh-TW" altLang="en-US"/>
        </a:p>
      </dgm:t>
    </dgm:pt>
    <dgm:pt modelId="{CA94CE34-96D4-432C-AD68-473A0FD4FFEA}" type="sibTrans" cxnId="{73934DDC-6895-44BB-A13E-85462B52FB32}">
      <dgm:prSet/>
      <dgm:spPr/>
      <dgm:t>
        <a:bodyPr/>
        <a:lstStyle/>
        <a:p>
          <a:endParaRPr lang="zh-TW" altLang="en-US"/>
        </a:p>
      </dgm:t>
    </dgm:pt>
    <dgm:pt modelId="{2F91F04B-DAA1-4562-926F-255B54A12B48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3200" b="1" dirty="0" smtClean="0">
              <a:latin typeface="+mj-ea"/>
              <a:ea typeface="+mj-ea"/>
            </a:rPr>
            <a:t>校內教學</a:t>
          </a:r>
          <a:endParaRPr lang="en-US" altLang="zh-TW" sz="3200" b="1" dirty="0" smtClean="0">
            <a:latin typeface="+mj-ea"/>
            <a:ea typeface="+mj-ea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3200" b="1" dirty="0" smtClean="0">
              <a:latin typeface="+mj-ea"/>
              <a:ea typeface="+mj-ea"/>
            </a:rPr>
            <a:t>研究會</a:t>
          </a:r>
          <a:endParaRPr lang="zh-TW" altLang="en-US" sz="3200" b="1" dirty="0">
            <a:latin typeface="+mj-ea"/>
            <a:ea typeface="+mj-ea"/>
          </a:endParaRPr>
        </a:p>
      </dgm:t>
    </dgm:pt>
    <dgm:pt modelId="{65A2ECD4-09E4-49C8-A88E-27893CC2CEFB}" type="parTrans" cxnId="{67946170-92FF-4B5D-AB08-55244D39FAC5}">
      <dgm:prSet/>
      <dgm:spPr/>
      <dgm:t>
        <a:bodyPr/>
        <a:lstStyle/>
        <a:p>
          <a:endParaRPr lang="zh-TW" altLang="en-US"/>
        </a:p>
      </dgm:t>
    </dgm:pt>
    <dgm:pt modelId="{A1C72059-3FFC-40E5-8F53-138E7AB58442}" type="sibTrans" cxnId="{67946170-92FF-4B5D-AB08-55244D39FAC5}">
      <dgm:prSet/>
      <dgm:spPr/>
      <dgm:t>
        <a:bodyPr/>
        <a:lstStyle/>
        <a:p>
          <a:endParaRPr lang="zh-TW" altLang="en-US"/>
        </a:p>
      </dgm:t>
    </dgm:pt>
    <dgm:pt modelId="{EA55D167-A99C-4BD9-8D48-65A411141BA6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3200" b="1" dirty="0" smtClean="0">
              <a:latin typeface="+mj-ea"/>
              <a:ea typeface="+mj-ea"/>
            </a:rPr>
            <a:t>跨科專業</a:t>
          </a:r>
          <a:endParaRPr lang="en-US" altLang="zh-TW" sz="3200" b="1" dirty="0" smtClean="0">
            <a:latin typeface="+mj-ea"/>
            <a:ea typeface="+mj-ea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3200" b="1" dirty="0" smtClean="0">
              <a:latin typeface="+mj-ea"/>
              <a:ea typeface="+mj-ea"/>
            </a:rPr>
            <a:t>社群</a:t>
          </a:r>
          <a:endParaRPr lang="zh-TW" altLang="en-US" sz="3200" b="1" dirty="0">
            <a:latin typeface="+mj-ea"/>
            <a:ea typeface="+mj-ea"/>
          </a:endParaRPr>
        </a:p>
      </dgm:t>
    </dgm:pt>
    <dgm:pt modelId="{BABA3122-7136-4064-B5D3-7C96F9D406A2}" type="parTrans" cxnId="{460DDFB5-5107-4F3D-914D-436AA5FABE6B}">
      <dgm:prSet/>
      <dgm:spPr/>
      <dgm:t>
        <a:bodyPr/>
        <a:lstStyle/>
        <a:p>
          <a:endParaRPr lang="zh-TW" altLang="en-US"/>
        </a:p>
      </dgm:t>
    </dgm:pt>
    <dgm:pt modelId="{9FCA1526-8C0F-47C3-8602-A816B8035713}" type="sibTrans" cxnId="{460DDFB5-5107-4F3D-914D-436AA5FABE6B}">
      <dgm:prSet/>
      <dgm:spPr/>
      <dgm:t>
        <a:bodyPr/>
        <a:lstStyle/>
        <a:p>
          <a:endParaRPr lang="zh-TW" altLang="en-US"/>
        </a:p>
      </dgm:t>
    </dgm:pt>
    <dgm:pt modelId="{95A3062B-5073-4EAE-8D39-3B9A97224C9B}" type="pres">
      <dgm:prSet presAssocID="{687AA612-07ED-4496-9F21-D65FE731B527}" presName="compositeShape" presStyleCnt="0">
        <dgm:presLayoutVars>
          <dgm:chMax val="7"/>
          <dgm:dir/>
          <dgm:resizeHandles val="exact"/>
        </dgm:presLayoutVars>
      </dgm:prSet>
      <dgm:spPr/>
    </dgm:pt>
    <dgm:pt modelId="{9E800F74-876C-4D8D-B88E-5B7D0B800053}" type="pres">
      <dgm:prSet presAssocID="{00743886-182B-4E2B-BCE9-A486D3031F36}" presName="circ1" presStyleLbl="vennNode1" presStyleIdx="0" presStyleCnt="3"/>
      <dgm:spPr/>
      <dgm:t>
        <a:bodyPr/>
        <a:lstStyle/>
        <a:p>
          <a:endParaRPr lang="zh-TW" altLang="en-US"/>
        </a:p>
      </dgm:t>
    </dgm:pt>
    <dgm:pt modelId="{AE226FB1-A506-49AD-8D8F-6DE076C89D09}" type="pres">
      <dgm:prSet presAssocID="{00743886-182B-4E2B-BCE9-A486D3031F3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B8ABA30-09F6-435B-89CE-6D61DA9F717C}" type="pres">
      <dgm:prSet presAssocID="{2F91F04B-DAA1-4562-926F-255B54A12B48}" presName="circ2" presStyleLbl="vennNode1" presStyleIdx="1" presStyleCnt="3"/>
      <dgm:spPr/>
      <dgm:t>
        <a:bodyPr/>
        <a:lstStyle/>
        <a:p>
          <a:endParaRPr lang="zh-TW" altLang="en-US"/>
        </a:p>
      </dgm:t>
    </dgm:pt>
    <dgm:pt modelId="{567CD458-D2C7-4F67-A006-566F2BA5E71F}" type="pres">
      <dgm:prSet presAssocID="{2F91F04B-DAA1-4562-926F-255B54A12B4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7708FC-42E8-4E7A-9451-A937B57E2627}" type="pres">
      <dgm:prSet presAssocID="{EA55D167-A99C-4BD9-8D48-65A411141BA6}" presName="circ3" presStyleLbl="vennNode1" presStyleIdx="2" presStyleCnt="3"/>
      <dgm:spPr/>
      <dgm:t>
        <a:bodyPr/>
        <a:lstStyle/>
        <a:p>
          <a:endParaRPr lang="zh-TW" altLang="en-US"/>
        </a:p>
      </dgm:t>
    </dgm:pt>
    <dgm:pt modelId="{6BF17AFA-2D01-488E-BCF0-3E2FCD3FEA66}" type="pres">
      <dgm:prSet presAssocID="{EA55D167-A99C-4BD9-8D48-65A411141BA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EA93ECC-7F42-44F3-93F6-71CBC70123E6}" type="presOf" srcId="{687AA612-07ED-4496-9F21-D65FE731B527}" destId="{95A3062B-5073-4EAE-8D39-3B9A97224C9B}" srcOrd="0" destOrd="0" presId="urn:microsoft.com/office/officeart/2005/8/layout/venn1"/>
    <dgm:cxn modelId="{FC6116F7-D02A-43F1-BE61-622B05CA3E2D}" type="presOf" srcId="{2F91F04B-DAA1-4562-926F-255B54A12B48}" destId="{567CD458-D2C7-4F67-A006-566F2BA5E71F}" srcOrd="1" destOrd="0" presId="urn:microsoft.com/office/officeart/2005/8/layout/venn1"/>
    <dgm:cxn modelId="{A3A2E942-1465-4D24-A335-E348829EB91A}" type="presOf" srcId="{EA55D167-A99C-4BD9-8D48-65A411141BA6}" destId="{C37708FC-42E8-4E7A-9451-A937B57E2627}" srcOrd="0" destOrd="0" presId="urn:microsoft.com/office/officeart/2005/8/layout/venn1"/>
    <dgm:cxn modelId="{460DDFB5-5107-4F3D-914D-436AA5FABE6B}" srcId="{687AA612-07ED-4496-9F21-D65FE731B527}" destId="{EA55D167-A99C-4BD9-8D48-65A411141BA6}" srcOrd="2" destOrd="0" parTransId="{BABA3122-7136-4064-B5D3-7C96F9D406A2}" sibTransId="{9FCA1526-8C0F-47C3-8602-A816B8035713}"/>
    <dgm:cxn modelId="{79D359B6-5B68-4C73-80DA-1B17ADFE6807}" type="presOf" srcId="{00743886-182B-4E2B-BCE9-A486D3031F36}" destId="{9E800F74-876C-4D8D-B88E-5B7D0B800053}" srcOrd="0" destOrd="0" presId="urn:microsoft.com/office/officeart/2005/8/layout/venn1"/>
    <dgm:cxn modelId="{73934DDC-6895-44BB-A13E-85462B52FB32}" srcId="{687AA612-07ED-4496-9F21-D65FE731B527}" destId="{00743886-182B-4E2B-BCE9-A486D3031F36}" srcOrd="0" destOrd="0" parTransId="{09601202-87E6-4DA0-BF60-F5E16AF6E0D4}" sibTransId="{CA94CE34-96D4-432C-AD68-473A0FD4FFEA}"/>
    <dgm:cxn modelId="{C18D2E14-2BB5-4660-980F-7E07B29E3DAB}" type="presOf" srcId="{EA55D167-A99C-4BD9-8D48-65A411141BA6}" destId="{6BF17AFA-2D01-488E-BCF0-3E2FCD3FEA66}" srcOrd="1" destOrd="0" presId="urn:microsoft.com/office/officeart/2005/8/layout/venn1"/>
    <dgm:cxn modelId="{60E03851-2461-4483-A042-7419A431CCD3}" type="presOf" srcId="{00743886-182B-4E2B-BCE9-A486D3031F36}" destId="{AE226FB1-A506-49AD-8D8F-6DE076C89D09}" srcOrd="1" destOrd="0" presId="urn:microsoft.com/office/officeart/2005/8/layout/venn1"/>
    <dgm:cxn modelId="{67946170-92FF-4B5D-AB08-55244D39FAC5}" srcId="{687AA612-07ED-4496-9F21-D65FE731B527}" destId="{2F91F04B-DAA1-4562-926F-255B54A12B48}" srcOrd="1" destOrd="0" parTransId="{65A2ECD4-09E4-49C8-A88E-27893CC2CEFB}" sibTransId="{A1C72059-3FFC-40E5-8F53-138E7AB58442}"/>
    <dgm:cxn modelId="{2A3DFC33-D9D4-48D2-862C-C035DFC6AB58}" type="presOf" srcId="{2F91F04B-DAA1-4562-926F-255B54A12B48}" destId="{EB8ABA30-09F6-435B-89CE-6D61DA9F717C}" srcOrd="0" destOrd="0" presId="urn:microsoft.com/office/officeart/2005/8/layout/venn1"/>
    <dgm:cxn modelId="{2E293DF9-FFCF-4041-941E-7B9C20EEAF7E}" type="presParOf" srcId="{95A3062B-5073-4EAE-8D39-3B9A97224C9B}" destId="{9E800F74-876C-4D8D-B88E-5B7D0B800053}" srcOrd="0" destOrd="0" presId="urn:microsoft.com/office/officeart/2005/8/layout/venn1"/>
    <dgm:cxn modelId="{EF81E5F0-270C-4F86-B276-A46FDFCAEE69}" type="presParOf" srcId="{95A3062B-5073-4EAE-8D39-3B9A97224C9B}" destId="{AE226FB1-A506-49AD-8D8F-6DE076C89D09}" srcOrd="1" destOrd="0" presId="urn:microsoft.com/office/officeart/2005/8/layout/venn1"/>
    <dgm:cxn modelId="{2097C5CA-770D-411A-A300-8E1CCC331DA6}" type="presParOf" srcId="{95A3062B-5073-4EAE-8D39-3B9A97224C9B}" destId="{EB8ABA30-09F6-435B-89CE-6D61DA9F717C}" srcOrd="2" destOrd="0" presId="urn:microsoft.com/office/officeart/2005/8/layout/venn1"/>
    <dgm:cxn modelId="{97041C35-04F0-4C78-9010-EE91D970986D}" type="presParOf" srcId="{95A3062B-5073-4EAE-8D39-3B9A97224C9B}" destId="{567CD458-D2C7-4F67-A006-566F2BA5E71F}" srcOrd="3" destOrd="0" presId="urn:microsoft.com/office/officeart/2005/8/layout/venn1"/>
    <dgm:cxn modelId="{9EC7C17B-B8FD-433E-B34E-6E3D2E61B87E}" type="presParOf" srcId="{95A3062B-5073-4EAE-8D39-3B9A97224C9B}" destId="{C37708FC-42E8-4E7A-9451-A937B57E2627}" srcOrd="4" destOrd="0" presId="urn:microsoft.com/office/officeart/2005/8/layout/venn1"/>
    <dgm:cxn modelId="{7A042B5D-2ECC-4D03-B9F4-0B61EE6E8FD1}" type="presParOf" srcId="{95A3062B-5073-4EAE-8D39-3B9A97224C9B}" destId="{6BF17AFA-2D01-488E-BCF0-3E2FCD3FEA6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7AA612-07ED-4496-9F21-D65FE731B527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00743886-182B-4E2B-BCE9-A486D3031F36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3200" b="1" dirty="0" smtClean="0">
              <a:latin typeface="+mj-ea"/>
              <a:ea typeface="+mj-ea"/>
            </a:rPr>
            <a:t>群科屬性相近</a:t>
          </a:r>
          <a:endParaRPr lang="zh-TW" altLang="en-US" sz="3200" b="1" dirty="0">
            <a:latin typeface="+mj-ea"/>
            <a:ea typeface="+mj-ea"/>
          </a:endParaRPr>
        </a:p>
      </dgm:t>
    </dgm:pt>
    <dgm:pt modelId="{09601202-87E6-4DA0-BF60-F5E16AF6E0D4}" type="parTrans" cxnId="{73934DDC-6895-44BB-A13E-85462B52FB32}">
      <dgm:prSet/>
      <dgm:spPr/>
      <dgm:t>
        <a:bodyPr/>
        <a:lstStyle/>
        <a:p>
          <a:endParaRPr lang="zh-TW" altLang="en-US"/>
        </a:p>
      </dgm:t>
    </dgm:pt>
    <dgm:pt modelId="{CA94CE34-96D4-432C-AD68-473A0FD4FFEA}" type="sibTrans" cxnId="{73934DDC-6895-44BB-A13E-85462B52FB32}">
      <dgm:prSet/>
      <dgm:spPr/>
      <dgm:t>
        <a:bodyPr/>
        <a:lstStyle/>
        <a:p>
          <a:endParaRPr lang="zh-TW" altLang="en-US"/>
        </a:p>
      </dgm:t>
    </dgm:pt>
    <dgm:pt modelId="{2F91F04B-DAA1-4562-926F-255B54A12B48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3200" b="1" dirty="0" smtClean="0">
              <a:latin typeface="+mj-ea"/>
              <a:ea typeface="+mj-ea"/>
            </a:rPr>
            <a:t>學校區域鄰近</a:t>
          </a:r>
          <a:endParaRPr lang="zh-TW" altLang="en-US" sz="3200" b="1" dirty="0">
            <a:latin typeface="+mj-ea"/>
            <a:ea typeface="+mj-ea"/>
          </a:endParaRPr>
        </a:p>
      </dgm:t>
    </dgm:pt>
    <dgm:pt modelId="{65A2ECD4-09E4-49C8-A88E-27893CC2CEFB}" type="parTrans" cxnId="{67946170-92FF-4B5D-AB08-55244D39FAC5}">
      <dgm:prSet/>
      <dgm:spPr/>
      <dgm:t>
        <a:bodyPr/>
        <a:lstStyle/>
        <a:p>
          <a:endParaRPr lang="zh-TW" altLang="en-US"/>
        </a:p>
      </dgm:t>
    </dgm:pt>
    <dgm:pt modelId="{A1C72059-3FFC-40E5-8F53-138E7AB58442}" type="sibTrans" cxnId="{67946170-92FF-4B5D-AB08-55244D39FAC5}">
      <dgm:prSet/>
      <dgm:spPr/>
      <dgm:t>
        <a:bodyPr/>
        <a:lstStyle/>
        <a:p>
          <a:endParaRPr lang="zh-TW" altLang="en-US"/>
        </a:p>
      </dgm:t>
    </dgm:pt>
    <dgm:pt modelId="{EA55D167-A99C-4BD9-8D48-65A411141BA6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3200" b="1" dirty="0" smtClean="0">
              <a:latin typeface="+mj-ea"/>
              <a:ea typeface="+mj-ea"/>
            </a:rPr>
            <a:t>學生性質相似</a:t>
          </a:r>
          <a:endParaRPr lang="zh-TW" altLang="en-US" sz="3200" b="1" dirty="0">
            <a:latin typeface="+mj-ea"/>
            <a:ea typeface="+mj-ea"/>
          </a:endParaRPr>
        </a:p>
      </dgm:t>
    </dgm:pt>
    <dgm:pt modelId="{BABA3122-7136-4064-B5D3-7C96F9D406A2}" type="parTrans" cxnId="{460DDFB5-5107-4F3D-914D-436AA5FABE6B}">
      <dgm:prSet/>
      <dgm:spPr/>
      <dgm:t>
        <a:bodyPr/>
        <a:lstStyle/>
        <a:p>
          <a:endParaRPr lang="zh-TW" altLang="en-US"/>
        </a:p>
      </dgm:t>
    </dgm:pt>
    <dgm:pt modelId="{9FCA1526-8C0F-47C3-8602-A816B8035713}" type="sibTrans" cxnId="{460DDFB5-5107-4F3D-914D-436AA5FABE6B}">
      <dgm:prSet/>
      <dgm:spPr/>
      <dgm:t>
        <a:bodyPr/>
        <a:lstStyle/>
        <a:p>
          <a:endParaRPr lang="zh-TW" altLang="en-US"/>
        </a:p>
      </dgm:t>
    </dgm:pt>
    <dgm:pt modelId="{95A3062B-5073-4EAE-8D39-3B9A97224C9B}" type="pres">
      <dgm:prSet presAssocID="{687AA612-07ED-4496-9F21-D65FE731B527}" presName="compositeShape" presStyleCnt="0">
        <dgm:presLayoutVars>
          <dgm:chMax val="7"/>
          <dgm:dir/>
          <dgm:resizeHandles val="exact"/>
        </dgm:presLayoutVars>
      </dgm:prSet>
      <dgm:spPr/>
    </dgm:pt>
    <dgm:pt modelId="{9E800F74-876C-4D8D-B88E-5B7D0B800053}" type="pres">
      <dgm:prSet presAssocID="{00743886-182B-4E2B-BCE9-A486D3031F36}" presName="circ1" presStyleLbl="vennNode1" presStyleIdx="0" presStyleCnt="3"/>
      <dgm:spPr/>
      <dgm:t>
        <a:bodyPr/>
        <a:lstStyle/>
        <a:p>
          <a:endParaRPr lang="zh-TW" altLang="en-US"/>
        </a:p>
      </dgm:t>
    </dgm:pt>
    <dgm:pt modelId="{AE226FB1-A506-49AD-8D8F-6DE076C89D09}" type="pres">
      <dgm:prSet presAssocID="{00743886-182B-4E2B-BCE9-A486D3031F3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B8ABA30-09F6-435B-89CE-6D61DA9F717C}" type="pres">
      <dgm:prSet presAssocID="{2F91F04B-DAA1-4562-926F-255B54A12B48}" presName="circ2" presStyleLbl="vennNode1" presStyleIdx="1" presStyleCnt="3"/>
      <dgm:spPr/>
      <dgm:t>
        <a:bodyPr/>
        <a:lstStyle/>
        <a:p>
          <a:endParaRPr lang="zh-TW" altLang="en-US"/>
        </a:p>
      </dgm:t>
    </dgm:pt>
    <dgm:pt modelId="{567CD458-D2C7-4F67-A006-566F2BA5E71F}" type="pres">
      <dgm:prSet presAssocID="{2F91F04B-DAA1-4562-926F-255B54A12B4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7708FC-42E8-4E7A-9451-A937B57E2627}" type="pres">
      <dgm:prSet presAssocID="{EA55D167-A99C-4BD9-8D48-65A411141BA6}" presName="circ3" presStyleLbl="vennNode1" presStyleIdx="2" presStyleCnt="3"/>
      <dgm:spPr/>
      <dgm:t>
        <a:bodyPr/>
        <a:lstStyle/>
        <a:p>
          <a:endParaRPr lang="zh-TW" altLang="en-US"/>
        </a:p>
      </dgm:t>
    </dgm:pt>
    <dgm:pt modelId="{6BF17AFA-2D01-488E-BCF0-3E2FCD3FEA66}" type="pres">
      <dgm:prSet presAssocID="{EA55D167-A99C-4BD9-8D48-65A411141BA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C248C63-16DC-47D9-A6D0-BE60C6EAAC19}" type="presOf" srcId="{687AA612-07ED-4496-9F21-D65FE731B527}" destId="{95A3062B-5073-4EAE-8D39-3B9A97224C9B}" srcOrd="0" destOrd="0" presId="urn:microsoft.com/office/officeart/2005/8/layout/venn1"/>
    <dgm:cxn modelId="{460DDFB5-5107-4F3D-914D-436AA5FABE6B}" srcId="{687AA612-07ED-4496-9F21-D65FE731B527}" destId="{EA55D167-A99C-4BD9-8D48-65A411141BA6}" srcOrd="2" destOrd="0" parTransId="{BABA3122-7136-4064-B5D3-7C96F9D406A2}" sibTransId="{9FCA1526-8C0F-47C3-8602-A816B8035713}"/>
    <dgm:cxn modelId="{73934DDC-6895-44BB-A13E-85462B52FB32}" srcId="{687AA612-07ED-4496-9F21-D65FE731B527}" destId="{00743886-182B-4E2B-BCE9-A486D3031F36}" srcOrd="0" destOrd="0" parTransId="{09601202-87E6-4DA0-BF60-F5E16AF6E0D4}" sibTransId="{CA94CE34-96D4-432C-AD68-473A0FD4FFEA}"/>
    <dgm:cxn modelId="{CC8A066D-E03B-40D4-84AA-3E8592CA7F8B}" type="presOf" srcId="{00743886-182B-4E2B-BCE9-A486D3031F36}" destId="{AE226FB1-A506-49AD-8D8F-6DE076C89D09}" srcOrd="1" destOrd="0" presId="urn:microsoft.com/office/officeart/2005/8/layout/venn1"/>
    <dgm:cxn modelId="{D92560F6-5DF8-48C6-ACE7-6AE64CA7B3F4}" type="presOf" srcId="{2F91F04B-DAA1-4562-926F-255B54A12B48}" destId="{567CD458-D2C7-4F67-A006-566F2BA5E71F}" srcOrd="1" destOrd="0" presId="urn:microsoft.com/office/officeart/2005/8/layout/venn1"/>
    <dgm:cxn modelId="{49066941-31B2-41F3-BC35-3ABA635A1621}" type="presOf" srcId="{00743886-182B-4E2B-BCE9-A486D3031F36}" destId="{9E800F74-876C-4D8D-B88E-5B7D0B800053}" srcOrd="0" destOrd="0" presId="urn:microsoft.com/office/officeart/2005/8/layout/venn1"/>
    <dgm:cxn modelId="{67946170-92FF-4B5D-AB08-55244D39FAC5}" srcId="{687AA612-07ED-4496-9F21-D65FE731B527}" destId="{2F91F04B-DAA1-4562-926F-255B54A12B48}" srcOrd="1" destOrd="0" parTransId="{65A2ECD4-09E4-49C8-A88E-27893CC2CEFB}" sibTransId="{A1C72059-3FFC-40E5-8F53-138E7AB58442}"/>
    <dgm:cxn modelId="{B1F5A2F9-8817-4E62-9609-EC00C8A2F79E}" type="presOf" srcId="{EA55D167-A99C-4BD9-8D48-65A411141BA6}" destId="{6BF17AFA-2D01-488E-BCF0-3E2FCD3FEA66}" srcOrd="1" destOrd="0" presId="urn:microsoft.com/office/officeart/2005/8/layout/venn1"/>
    <dgm:cxn modelId="{F5CB9A2D-D95F-470E-8B7D-C21CD28C570D}" type="presOf" srcId="{EA55D167-A99C-4BD9-8D48-65A411141BA6}" destId="{C37708FC-42E8-4E7A-9451-A937B57E2627}" srcOrd="0" destOrd="0" presId="urn:microsoft.com/office/officeart/2005/8/layout/venn1"/>
    <dgm:cxn modelId="{E6B1A2A5-E3C0-4E61-AB4E-0A69CA24296B}" type="presOf" srcId="{2F91F04B-DAA1-4562-926F-255B54A12B48}" destId="{EB8ABA30-09F6-435B-89CE-6D61DA9F717C}" srcOrd="0" destOrd="0" presId="urn:microsoft.com/office/officeart/2005/8/layout/venn1"/>
    <dgm:cxn modelId="{DF83EFD5-9711-4E15-867D-E769E7225902}" type="presParOf" srcId="{95A3062B-5073-4EAE-8D39-3B9A97224C9B}" destId="{9E800F74-876C-4D8D-B88E-5B7D0B800053}" srcOrd="0" destOrd="0" presId="urn:microsoft.com/office/officeart/2005/8/layout/venn1"/>
    <dgm:cxn modelId="{CA716EBF-9260-4A7F-9090-C289245A3BC3}" type="presParOf" srcId="{95A3062B-5073-4EAE-8D39-3B9A97224C9B}" destId="{AE226FB1-A506-49AD-8D8F-6DE076C89D09}" srcOrd="1" destOrd="0" presId="urn:microsoft.com/office/officeart/2005/8/layout/venn1"/>
    <dgm:cxn modelId="{A9FF63CC-D862-4156-BCC1-28C5F13999E3}" type="presParOf" srcId="{95A3062B-5073-4EAE-8D39-3B9A97224C9B}" destId="{EB8ABA30-09F6-435B-89CE-6D61DA9F717C}" srcOrd="2" destOrd="0" presId="urn:microsoft.com/office/officeart/2005/8/layout/venn1"/>
    <dgm:cxn modelId="{B83B4F45-91A5-452D-B5D7-7641CEFED431}" type="presParOf" srcId="{95A3062B-5073-4EAE-8D39-3B9A97224C9B}" destId="{567CD458-D2C7-4F67-A006-566F2BA5E71F}" srcOrd="3" destOrd="0" presId="urn:microsoft.com/office/officeart/2005/8/layout/venn1"/>
    <dgm:cxn modelId="{95E32D9E-934C-4966-BDA9-7E0987BB438B}" type="presParOf" srcId="{95A3062B-5073-4EAE-8D39-3B9A97224C9B}" destId="{C37708FC-42E8-4E7A-9451-A937B57E2627}" srcOrd="4" destOrd="0" presId="urn:microsoft.com/office/officeart/2005/8/layout/venn1"/>
    <dgm:cxn modelId="{36E9747A-BD0A-47CB-AC0D-EBEF638A26D8}" type="presParOf" srcId="{95A3062B-5073-4EAE-8D39-3B9A97224C9B}" destId="{6BF17AFA-2D01-488E-BCF0-3E2FCD3FEA6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C9194B-D9C6-487C-A976-915296193347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3D9FB6EA-2E4F-406E-9311-0EA4695B52C3}">
      <dgm:prSet phldrT="[文字]" custT="1"/>
      <dgm:spPr/>
      <dgm:t>
        <a:bodyPr/>
        <a:lstStyle/>
        <a:p>
          <a:pPr>
            <a:lnSpc>
              <a:spcPts val="2000"/>
            </a:lnSpc>
            <a:spcAft>
              <a:spcPts val="0"/>
            </a:spcAft>
          </a:pPr>
          <a:r>
            <a:rPr lang="zh-TW" altLang="en-US" sz="2000" b="1" dirty="0" smtClean="0">
              <a:latin typeface="+mj-ea"/>
              <a:ea typeface="+mj-ea"/>
            </a:rPr>
            <a:t>科目</a:t>
          </a:r>
          <a:r>
            <a:rPr lang="en-US" altLang="zh-TW" sz="2000" b="1" dirty="0" smtClean="0">
              <a:latin typeface="+mj-ea"/>
              <a:ea typeface="+mj-ea"/>
            </a:rPr>
            <a:t/>
          </a:r>
          <a:br>
            <a:rPr lang="en-US" altLang="zh-TW" sz="2000" b="1" dirty="0" smtClean="0">
              <a:latin typeface="+mj-ea"/>
              <a:ea typeface="+mj-ea"/>
            </a:rPr>
          </a:br>
          <a:r>
            <a:rPr lang="zh-TW" altLang="en-US" sz="2000" b="1" dirty="0" smtClean="0">
              <a:latin typeface="+mj-ea"/>
              <a:ea typeface="+mj-ea"/>
            </a:rPr>
            <a:t>學分數</a:t>
          </a:r>
          <a:endParaRPr lang="zh-TW" altLang="en-US" sz="2000" b="1" dirty="0">
            <a:latin typeface="+mj-ea"/>
            <a:ea typeface="+mj-ea"/>
          </a:endParaRPr>
        </a:p>
      </dgm:t>
    </dgm:pt>
    <dgm:pt modelId="{D298D99B-A492-45F4-839B-B287D1522EA1}" type="parTrans" cxnId="{6C8A4DC7-8CE8-4C5E-9EEA-EAA1D7030790}">
      <dgm:prSet/>
      <dgm:spPr/>
      <dgm:t>
        <a:bodyPr/>
        <a:lstStyle/>
        <a:p>
          <a:endParaRPr lang="zh-TW" altLang="en-US"/>
        </a:p>
      </dgm:t>
    </dgm:pt>
    <dgm:pt modelId="{7253D18D-F859-42AC-BB49-C3FCF40D3433}" type="sibTrans" cxnId="{6C8A4DC7-8CE8-4C5E-9EEA-EAA1D7030790}">
      <dgm:prSet/>
      <dgm:spPr/>
      <dgm:t>
        <a:bodyPr/>
        <a:lstStyle/>
        <a:p>
          <a:endParaRPr lang="zh-TW" altLang="en-US"/>
        </a:p>
      </dgm:t>
    </dgm:pt>
    <dgm:pt modelId="{4B9D9FC7-0086-43FC-885A-83324EEBDCED}">
      <dgm:prSet phldrT="[文字]"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1800" dirty="0" smtClean="0">
              <a:latin typeface="+mj-ea"/>
              <a:ea typeface="+mj-ea"/>
            </a:rPr>
            <a:t>確認規劃科目、開設學期與學分數。</a:t>
          </a:r>
          <a:endParaRPr lang="zh-TW" altLang="en-US" sz="1800" dirty="0">
            <a:latin typeface="+mj-ea"/>
            <a:ea typeface="+mj-ea"/>
          </a:endParaRPr>
        </a:p>
      </dgm:t>
    </dgm:pt>
    <dgm:pt modelId="{D6969CD8-0983-454B-9891-2BC8555FA434}" type="parTrans" cxnId="{7EB993A1-977F-4D83-B40C-722AAAF719CF}">
      <dgm:prSet/>
      <dgm:spPr/>
      <dgm:t>
        <a:bodyPr/>
        <a:lstStyle/>
        <a:p>
          <a:endParaRPr lang="zh-TW" altLang="en-US"/>
        </a:p>
      </dgm:t>
    </dgm:pt>
    <dgm:pt modelId="{899A04D3-0972-40A7-8473-B4686F3655E8}" type="sibTrans" cxnId="{7EB993A1-977F-4D83-B40C-722AAAF719CF}">
      <dgm:prSet/>
      <dgm:spPr/>
      <dgm:t>
        <a:bodyPr/>
        <a:lstStyle/>
        <a:p>
          <a:endParaRPr lang="zh-TW" altLang="en-US"/>
        </a:p>
      </dgm:t>
    </dgm:pt>
    <dgm:pt modelId="{7E9AC525-0F07-4A28-A3B0-F385BE931FFF}">
      <dgm:prSet phldrT="[文字]"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1800" dirty="0" smtClean="0">
              <a:latin typeface="+mj-ea"/>
              <a:ea typeface="+mj-ea"/>
            </a:rPr>
            <a:t>評估大約需要多少單元</a:t>
          </a:r>
          <a:r>
            <a:rPr lang="en-US" altLang="zh-TW" sz="1800" dirty="0" smtClean="0">
              <a:latin typeface="+mj-ea"/>
              <a:ea typeface="+mj-ea"/>
            </a:rPr>
            <a:t>(</a:t>
          </a:r>
          <a:r>
            <a:rPr lang="zh-TW" altLang="en-US" sz="1800" dirty="0" smtClean="0">
              <a:latin typeface="+mj-ea"/>
              <a:ea typeface="+mj-ea"/>
            </a:rPr>
            <a:t>每單元</a:t>
          </a:r>
          <a:r>
            <a:rPr lang="en-US" altLang="zh-TW" sz="1800" dirty="0" smtClean="0">
              <a:latin typeface="+mj-ea"/>
              <a:ea typeface="+mj-ea"/>
            </a:rPr>
            <a:t>6</a:t>
          </a:r>
          <a:r>
            <a:rPr lang="zh-TW" altLang="en-US" sz="1800" dirty="0" smtClean="0">
              <a:latin typeface="+mj-ea"/>
              <a:ea typeface="+mj-ea"/>
            </a:rPr>
            <a:t>至</a:t>
          </a:r>
          <a:r>
            <a:rPr lang="en-US" altLang="zh-TW" sz="1800" dirty="0" smtClean="0">
              <a:latin typeface="+mj-ea"/>
              <a:ea typeface="+mj-ea"/>
            </a:rPr>
            <a:t>8</a:t>
          </a:r>
          <a:r>
            <a:rPr lang="zh-TW" altLang="en-US" sz="1800" dirty="0" smtClean="0">
              <a:latin typeface="+mj-ea"/>
              <a:ea typeface="+mj-ea"/>
            </a:rPr>
            <a:t>節</a:t>
          </a:r>
          <a:r>
            <a:rPr lang="en-US" altLang="zh-TW" sz="1800" dirty="0" smtClean="0">
              <a:latin typeface="+mj-ea"/>
              <a:ea typeface="+mj-ea"/>
            </a:rPr>
            <a:t>)</a:t>
          </a:r>
          <a:r>
            <a:rPr lang="zh-TW" altLang="en-US" sz="1800" dirty="0" smtClean="0">
              <a:latin typeface="+mj-ea"/>
              <a:ea typeface="+mj-ea"/>
            </a:rPr>
            <a:t>。</a:t>
          </a:r>
          <a:endParaRPr lang="zh-TW" altLang="en-US" sz="1800" dirty="0">
            <a:latin typeface="+mj-ea"/>
            <a:ea typeface="+mj-ea"/>
          </a:endParaRPr>
        </a:p>
      </dgm:t>
    </dgm:pt>
    <dgm:pt modelId="{B98A89F8-72EC-46F7-88DA-A5A3C04E2BF5}" type="parTrans" cxnId="{5F593855-F61C-4734-B7CB-E753C3018BED}">
      <dgm:prSet/>
      <dgm:spPr/>
      <dgm:t>
        <a:bodyPr/>
        <a:lstStyle/>
        <a:p>
          <a:endParaRPr lang="zh-TW" altLang="en-US"/>
        </a:p>
      </dgm:t>
    </dgm:pt>
    <dgm:pt modelId="{8716EFE1-38A3-49C5-B97F-C686BFED3CFF}" type="sibTrans" cxnId="{5F593855-F61C-4734-B7CB-E753C3018BED}">
      <dgm:prSet/>
      <dgm:spPr/>
      <dgm:t>
        <a:bodyPr/>
        <a:lstStyle/>
        <a:p>
          <a:endParaRPr lang="zh-TW" altLang="en-US"/>
        </a:p>
      </dgm:t>
    </dgm:pt>
    <dgm:pt modelId="{FAC0159D-2089-4A47-83CE-AA8DF3064CC8}">
      <dgm:prSet phldrT="[文字]"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2000" b="1" dirty="0" smtClean="0">
              <a:latin typeface="+mj-ea"/>
              <a:ea typeface="+mj-ea"/>
            </a:rPr>
            <a:t>羅列學習重點</a:t>
          </a:r>
          <a:endParaRPr lang="zh-TW" altLang="en-US" sz="2000" b="1" dirty="0">
            <a:latin typeface="+mj-ea"/>
            <a:ea typeface="+mj-ea"/>
          </a:endParaRPr>
        </a:p>
      </dgm:t>
    </dgm:pt>
    <dgm:pt modelId="{9086F183-26F5-4F89-A828-23F5F517F912}" type="parTrans" cxnId="{4B93E7F5-3408-4EB4-85E0-C0193A12D791}">
      <dgm:prSet/>
      <dgm:spPr/>
      <dgm:t>
        <a:bodyPr/>
        <a:lstStyle/>
        <a:p>
          <a:endParaRPr lang="zh-TW" altLang="en-US"/>
        </a:p>
      </dgm:t>
    </dgm:pt>
    <dgm:pt modelId="{ACA15D83-1904-4E02-A30C-020E40A551FA}" type="sibTrans" cxnId="{4B93E7F5-3408-4EB4-85E0-C0193A12D791}">
      <dgm:prSet/>
      <dgm:spPr/>
      <dgm:t>
        <a:bodyPr/>
        <a:lstStyle/>
        <a:p>
          <a:endParaRPr lang="zh-TW" altLang="en-US"/>
        </a:p>
      </dgm:t>
    </dgm:pt>
    <dgm:pt modelId="{9F3A374E-B99B-41C2-B557-817C937A897A}">
      <dgm:prSet phldrT="[文字]" custT="1"/>
      <dgm:spPr/>
      <dgm:t>
        <a:bodyPr/>
        <a:lstStyle/>
        <a:p>
          <a:r>
            <a:rPr lang="zh-TW" altLang="en-US" sz="1800" dirty="0" smtClean="0">
              <a:latin typeface="+mj-ea"/>
              <a:ea typeface="+mj-ea"/>
            </a:rPr>
            <a:t>使用雙向細目表，決定列出預納入的學習表現。</a:t>
          </a:r>
          <a:endParaRPr lang="zh-TW" altLang="en-US" sz="1800" dirty="0">
            <a:latin typeface="+mj-ea"/>
            <a:ea typeface="+mj-ea"/>
          </a:endParaRPr>
        </a:p>
      </dgm:t>
    </dgm:pt>
    <dgm:pt modelId="{5CFDB87F-C582-4B77-A586-E7E7CB279E44}" type="parTrans" cxnId="{7F4F8CAD-54B3-4BD8-8C6B-D599414A069D}">
      <dgm:prSet/>
      <dgm:spPr/>
      <dgm:t>
        <a:bodyPr/>
        <a:lstStyle/>
        <a:p>
          <a:endParaRPr lang="zh-TW" altLang="en-US"/>
        </a:p>
      </dgm:t>
    </dgm:pt>
    <dgm:pt modelId="{CC3AED57-1A77-4DFD-AD4A-DE0BCADC9C2B}" type="sibTrans" cxnId="{7F4F8CAD-54B3-4BD8-8C6B-D599414A069D}">
      <dgm:prSet/>
      <dgm:spPr/>
      <dgm:t>
        <a:bodyPr/>
        <a:lstStyle/>
        <a:p>
          <a:endParaRPr lang="zh-TW" altLang="en-US"/>
        </a:p>
      </dgm:t>
    </dgm:pt>
    <dgm:pt modelId="{37DC5E48-4311-4E6C-BD3C-C8358806D3C1}">
      <dgm:prSet phldrT="[文字]" custT="1"/>
      <dgm:spPr/>
      <dgm:t>
        <a:bodyPr/>
        <a:lstStyle/>
        <a:p>
          <a:r>
            <a:rPr lang="zh-TW" altLang="en-US" sz="1800" dirty="0" smtClean="0">
              <a:latin typeface="+mj-ea"/>
              <a:ea typeface="+mj-ea"/>
            </a:rPr>
            <a:t>檢視學習內容，篩選出適用的學學習內容。</a:t>
          </a:r>
          <a:endParaRPr lang="zh-TW" altLang="en-US" sz="1800" dirty="0">
            <a:latin typeface="+mj-ea"/>
            <a:ea typeface="+mj-ea"/>
          </a:endParaRPr>
        </a:p>
      </dgm:t>
    </dgm:pt>
    <dgm:pt modelId="{4F4907E8-6B11-403E-AC71-0464B9E07D3A}" type="parTrans" cxnId="{7753EAA7-9202-4FCA-8DC1-9FDF534E2D11}">
      <dgm:prSet/>
      <dgm:spPr/>
      <dgm:t>
        <a:bodyPr/>
        <a:lstStyle/>
        <a:p>
          <a:endParaRPr lang="zh-TW" altLang="en-US"/>
        </a:p>
      </dgm:t>
    </dgm:pt>
    <dgm:pt modelId="{51A6931B-5960-4191-85CD-A3BAB6899583}" type="sibTrans" cxnId="{7753EAA7-9202-4FCA-8DC1-9FDF534E2D11}">
      <dgm:prSet/>
      <dgm:spPr/>
      <dgm:t>
        <a:bodyPr/>
        <a:lstStyle/>
        <a:p>
          <a:endParaRPr lang="zh-TW" altLang="en-US"/>
        </a:p>
      </dgm:t>
    </dgm:pt>
    <dgm:pt modelId="{F2B5476F-2191-4458-B8AE-418BE6FAAAF0}">
      <dgm:prSet phldrT="[文字]"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2000" b="1" dirty="0" smtClean="0">
              <a:latin typeface="+mj-ea"/>
              <a:ea typeface="+mj-ea"/>
            </a:rPr>
            <a:t>單元</a:t>
          </a:r>
          <a:r>
            <a:rPr lang="en-US" altLang="zh-TW" sz="2000" b="1" dirty="0" smtClean="0">
              <a:latin typeface="+mj-ea"/>
              <a:ea typeface="+mj-ea"/>
            </a:rPr>
            <a:t>/</a:t>
          </a:r>
          <a:r>
            <a:rPr lang="en-US" altLang="zh-TW" sz="1800" b="1" dirty="0" smtClean="0">
              <a:latin typeface="+mj-ea"/>
              <a:ea typeface="+mj-ea"/>
            </a:rPr>
            <a:t/>
          </a:r>
          <a:br>
            <a:rPr lang="en-US" altLang="zh-TW" sz="1800" b="1" dirty="0" smtClean="0">
              <a:latin typeface="+mj-ea"/>
              <a:ea typeface="+mj-ea"/>
            </a:rPr>
          </a:br>
          <a:r>
            <a:rPr lang="zh-TW" altLang="en-US" sz="2000" b="1" dirty="0" smtClean="0">
              <a:latin typeface="+mj-ea"/>
              <a:ea typeface="+mj-ea"/>
            </a:rPr>
            <a:t>細項</a:t>
          </a:r>
          <a:endParaRPr lang="zh-TW" altLang="en-US" sz="2000" b="1" dirty="0">
            <a:latin typeface="+mj-ea"/>
            <a:ea typeface="+mj-ea"/>
          </a:endParaRPr>
        </a:p>
      </dgm:t>
    </dgm:pt>
    <dgm:pt modelId="{2D6402E6-1E05-4BCA-BD89-22B0B8329C5B}" type="parTrans" cxnId="{20859A9F-0ED5-402B-A588-CC70711144C6}">
      <dgm:prSet/>
      <dgm:spPr/>
      <dgm:t>
        <a:bodyPr/>
        <a:lstStyle/>
        <a:p>
          <a:endParaRPr lang="zh-TW" altLang="en-US"/>
        </a:p>
      </dgm:t>
    </dgm:pt>
    <dgm:pt modelId="{4DD3342A-7AA7-47A5-93F7-A32CA2E0FBED}" type="sibTrans" cxnId="{20859A9F-0ED5-402B-A588-CC70711144C6}">
      <dgm:prSet/>
      <dgm:spPr/>
      <dgm:t>
        <a:bodyPr/>
        <a:lstStyle/>
        <a:p>
          <a:endParaRPr lang="zh-TW" altLang="en-US"/>
        </a:p>
      </dgm:t>
    </dgm:pt>
    <dgm:pt modelId="{40ED2E08-92E7-4F7D-9120-CAAE9F145DBD}">
      <dgm:prSet phldrT="[文字]" custT="1"/>
      <dgm:spPr/>
      <dgm:t>
        <a:bodyPr/>
        <a:lstStyle/>
        <a:p>
          <a:r>
            <a:rPr lang="zh-TW" altLang="en-US" sz="1800" dirty="0" smtClean="0">
              <a:latin typeface="+mj-ea"/>
              <a:ea typeface="+mj-ea"/>
            </a:rPr>
            <a:t>整合出適切的單元主題與內容細項</a:t>
          </a:r>
          <a:r>
            <a:rPr lang="en-US" altLang="zh-TW" sz="1800" dirty="0" smtClean="0">
              <a:latin typeface="+mj-ea"/>
              <a:ea typeface="+mj-ea"/>
            </a:rPr>
            <a:t>(</a:t>
          </a:r>
          <a:r>
            <a:rPr lang="zh-TW" altLang="en-US" sz="1800" dirty="0" smtClean="0">
              <a:latin typeface="+mj-ea"/>
              <a:ea typeface="+mj-ea"/>
            </a:rPr>
            <a:t>教學進度</a:t>
          </a:r>
          <a:r>
            <a:rPr lang="en-US" altLang="zh-TW" sz="1800" dirty="0" smtClean="0">
              <a:latin typeface="+mj-ea"/>
              <a:ea typeface="+mj-ea"/>
            </a:rPr>
            <a:t>)</a:t>
          </a:r>
          <a:r>
            <a:rPr lang="zh-TW" altLang="en-US" sz="1800" dirty="0" smtClean="0">
              <a:latin typeface="+mj-ea"/>
              <a:ea typeface="+mj-ea"/>
            </a:rPr>
            <a:t>。</a:t>
          </a:r>
          <a:endParaRPr lang="zh-TW" altLang="en-US" sz="1800" dirty="0">
            <a:latin typeface="+mj-ea"/>
            <a:ea typeface="+mj-ea"/>
          </a:endParaRPr>
        </a:p>
      </dgm:t>
    </dgm:pt>
    <dgm:pt modelId="{122E0E4F-F856-46F9-97A1-6BD31A6738E8}" type="parTrans" cxnId="{DF5BD70C-702D-4FB1-AD8A-74BB617CEF34}">
      <dgm:prSet/>
      <dgm:spPr/>
      <dgm:t>
        <a:bodyPr/>
        <a:lstStyle/>
        <a:p>
          <a:endParaRPr lang="zh-TW" altLang="en-US"/>
        </a:p>
      </dgm:t>
    </dgm:pt>
    <dgm:pt modelId="{77DB91FD-C15E-4A10-9ACE-5CF67DD9FEB9}" type="sibTrans" cxnId="{DF5BD70C-702D-4FB1-AD8A-74BB617CEF34}">
      <dgm:prSet/>
      <dgm:spPr/>
      <dgm:t>
        <a:bodyPr/>
        <a:lstStyle/>
        <a:p>
          <a:endParaRPr lang="zh-TW" altLang="en-US"/>
        </a:p>
      </dgm:t>
    </dgm:pt>
    <dgm:pt modelId="{BC1049F6-733F-402F-B296-0A807CC04447}">
      <dgm:prSet phldrT="[文字]" custT="1"/>
      <dgm:spPr/>
      <dgm:t>
        <a:bodyPr/>
        <a:lstStyle/>
        <a:p>
          <a:r>
            <a:rPr lang="zh-TW" altLang="en-US" sz="1800" dirty="0" smtClean="0">
              <a:latin typeface="+mj-ea"/>
              <a:ea typeface="+mj-ea"/>
            </a:rPr>
            <a:t>將單元主題排列出合適的順序</a:t>
          </a:r>
          <a:r>
            <a:rPr lang="en-US" altLang="zh-TW" sz="1800" dirty="0" smtClean="0">
              <a:latin typeface="+mj-ea"/>
              <a:ea typeface="+mj-ea"/>
            </a:rPr>
            <a:t>(</a:t>
          </a:r>
          <a:r>
            <a:rPr lang="zh-TW" altLang="en-US" sz="1800" dirty="0" smtClean="0">
              <a:latin typeface="+mj-ea"/>
              <a:ea typeface="+mj-ea"/>
            </a:rPr>
            <a:t>按規劃學期數支順序思考</a:t>
          </a:r>
          <a:r>
            <a:rPr lang="en-US" altLang="zh-TW" sz="1800" dirty="0" smtClean="0">
              <a:latin typeface="+mj-ea"/>
              <a:ea typeface="+mj-ea"/>
            </a:rPr>
            <a:t>)</a:t>
          </a:r>
          <a:r>
            <a:rPr lang="zh-TW" altLang="en-US" sz="1800" dirty="0" smtClean="0">
              <a:latin typeface="+mj-ea"/>
              <a:ea typeface="+mj-ea"/>
            </a:rPr>
            <a:t>。</a:t>
          </a:r>
          <a:endParaRPr lang="zh-TW" altLang="en-US" sz="1800" dirty="0">
            <a:latin typeface="+mj-ea"/>
            <a:ea typeface="+mj-ea"/>
          </a:endParaRPr>
        </a:p>
      </dgm:t>
    </dgm:pt>
    <dgm:pt modelId="{86EAF80F-C5A5-4373-A09D-867983EBC030}" type="parTrans" cxnId="{1FA67ECC-F5D3-4D70-8A40-D486935F0EE7}">
      <dgm:prSet/>
      <dgm:spPr/>
      <dgm:t>
        <a:bodyPr/>
        <a:lstStyle/>
        <a:p>
          <a:endParaRPr lang="zh-TW" altLang="en-US"/>
        </a:p>
      </dgm:t>
    </dgm:pt>
    <dgm:pt modelId="{261EDC51-B4B6-4F36-8332-957A667D1FCE}" type="sibTrans" cxnId="{1FA67ECC-F5D3-4D70-8A40-D486935F0EE7}">
      <dgm:prSet/>
      <dgm:spPr/>
      <dgm:t>
        <a:bodyPr/>
        <a:lstStyle/>
        <a:p>
          <a:endParaRPr lang="zh-TW" altLang="en-US"/>
        </a:p>
      </dgm:t>
    </dgm:pt>
    <dgm:pt modelId="{D5A103F8-20B3-469E-88B3-22B70B3693E8}">
      <dgm:prSet phldrT="[文字]"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2000" b="1" dirty="0" smtClean="0">
              <a:latin typeface="+mj-ea"/>
              <a:ea typeface="+mj-ea"/>
            </a:rPr>
            <a:t>教學</a:t>
          </a:r>
          <a:r>
            <a:rPr lang="en-US" altLang="zh-TW" sz="2000" b="1" dirty="0" smtClean="0">
              <a:latin typeface="+mj-ea"/>
              <a:ea typeface="+mj-ea"/>
            </a:rPr>
            <a:t/>
          </a:r>
          <a:br>
            <a:rPr lang="en-US" altLang="zh-TW" sz="2000" b="1" dirty="0" smtClean="0">
              <a:latin typeface="+mj-ea"/>
              <a:ea typeface="+mj-ea"/>
            </a:rPr>
          </a:br>
          <a:r>
            <a:rPr lang="zh-TW" altLang="en-US" sz="2000" b="1" dirty="0" smtClean="0">
              <a:latin typeface="+mj-ea"/>
              <a:ea typeface="+mj-ea"/>
            </a:rPr>
            <a:t>規劃</a:t>
          </a:r>
          <a:endParaRPr lang="zh-TW" altLang="en-US" sz="2000" b="1" dirty="0">
            <a:latin typeface="+mj-ea"/>
            <a:ea typeface="+mj-ea"/>
          </a:endParaRPr>
        </a:p>
      </dgm:t>
    </dgm:pt>
    <dgm:pt modelId="{B41799F8-26B8-4CBA-BFF2-1C5437466048}" type="parTrans" cxnId="{410489EC-1FC6-4AA2-9A01-84E694651DFA}">
      <dgm:prSet/>
      <dgm:spPr/>
      <dgm:t>
        <a:bodyPr/>
        <a:lstStyle/>
        <a:p>
          <a:endParaRPr lang="zh-TW" altLang="en-US"/>
        </a:p>
      </dgm:t>
    </dgm:pt>
    <dgm:pt modelId="{8C330AD0-99E1-49C8-A44F-7CF22C2A1C3B}" type="sibTrans" cxnId="{410489EC-1FC6-4AA2-9A01-84E694651DFA}">
      <dgm:prSet/>
      <dgm:spPr/>
      <dgm:t>
        <a:bodyPr/>
        <a:lstStyle/>
        <a:p>
          <a:endParaRPr lang="zh-TW" altLang="en-US"/>
        </a:p>
      </dgm:t>
    </dgm:pt>
    <dgm:pt modelId="{94AB079F-9AE8-49CF-AEBC-A2F7E507FF2A}">
      <dgm:prSet custT="1"/>
      <dgm:spPr/>
      <dgm:t>
        <a:bodyPr/>
        <a:lstStyle/>
        <a:p>
          <a:r>
            <a:rPr lang="zh-TW" altLang="en-US" sz="1800" dirty="0" smtClean="0">
              <a:latin typeface="+mj-ea"/>
              <a:ea typeface="+mj-ea"/>
            </a:rPr>
            <a:t>將教學規劃謄入「課程及教學規畫表」或「教學大綱」中。</a:t>
          </a:r>
          <a:endParaRPr lang="zh-TW" altLang="en-US" sz="1800" dirty="0">
            <a:latin typeface="+mj-ea"/>
            <a:ea typeface="+mj-ea"/>
          </a:endParaRPr>
        </a:p>
      </dgm:t>
    </dgm:pt>
    <dgm:pt modelId="{3D407F05-A11D-4A28-BE66-E970C7FEEB61}" type="parTrans" cxnId="{C98169B9-7BDB-4980-96F1-CD8573F74177}">
      <dgm:prSet/>
      <dgm:spPr/>
    </dgm:pt>
    <dgm:pt modelId="{76E8C2AC-345D-43EF-956F-46C5DC790D44}" type="sibTrans" cxnId="{C98169B9-7BDB-4980-96F1-CD8573F74177}">
      <dgm:prSet/>
      <dgm:spPr/>
    </dgm:pt>
    <dgm:pt modelId="{CEE4A2AB-B7DF-496B-8A25-5C82F8EF7A5A}">
      <dgm:prSet custT="1"/>
      <dgm:spPr/>
      <dgm:t>
        <a:bodyPr/>
        <a:lstStyle/>
        <a:p>
          <a:r>
            <a:rPr lang="zh-TW" altLang="en-US" sz="1800" dirty="0" smtClean="0">
              <a:latin typeface="+mj-ea"/>
              <a:ea typeface="+mj-ea"/>
            </a:rPr>
            <a:t>謄入或上傳至填報系統中。</a:t>
          </a:r>
          <a:endParaRPr lang="zh-TW" altLang="en-US" sz="1800" dirty="0">
            <a:latin typeface="+mj-ea"/>
            <a:ea typeface="+mj-ea"/>
          </a:endParaRPr>
        </a:p>
      </dgm:t>
    </dgm:pt>
    <dgm:pt modelId="{8DC52912-FFAA-4280-804D-9351FEDC605D}" type="parTrans" cxnId="{299BCE0C-7D6E-4194-A6CD-3C32728A439F}">
      <dgm:prSet/>
      <dgm:spPr/>
    </dgm:pt>
    <dgm:pt modelId="{D43592A8-83DA-4B51-A500-695AE2DD90BB}" type="sibTrans" cxnId="{299BCE0C-7D6E-4194-A6CD-3C32728A439F}">
      <dgm:prSet/>
      <dgm:spPr/>
    </dgm:pt>
    <dgm:pt modelId="{2CB309C6-986D-401C-B498-086A6BFD6196}" type="pres">
      <dgm:prSet presAssocID="{F5C9194B-D9C6-487C-A976-91529619334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22E4DF2-3121-4244-9AB1-84DED958F41C}" type="pres">
      <dgm:prSet presAssocID="{3D9FB6EA-2E4F-406E-9311-0EA4695B52C3}" presName="composite" presStyleCnt="0"/>
      <dgm:spPr/>
    </dgm:pt>
    <dgm:pt modelId="{03D23348-1F1C-49BB-94F4-31A645635AC5}" type="pres">
      <dgm:prSet presAssocID="{3D9FB6EA-2E4F-406E-9311-0EA4695B52C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BDAAEE-125B-4FAB-B178-028C78000C42}" type="pres">
      <dgm:prSet presAssocID="{3D9FB6EA-2E4F-406E-9311-0EA4695B52C3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2247C8-36CF-463D-A76C-872C854ABE24}" type="pres">
      <dgm:prSet presAssocID="{7253D18D-F859-42AC-BB49-C3FCF40D3433}" presName="sp" presStyleCnt="0"/>
      <dgm:spPr/>
    </dgm:pt>
    <dgm:pt modelId="{FC2AD903-E620-4857-9167-13D9D90D3EA0}" type="pres">
      <dgm:prSet presAssocID="{FAC0159D-2089-4A47-83CE-AA8DF3064CC8}" presName="composite" presStyleCnt="0"/>
      <dgm:spPr/>
    </dgm:pt>
    <dgm:pt modelId="{8C9E8D33-7D0D-4FCD-8661-73855DFD740F}" type="pres">
      <dgm:prSet presAssocID="{FAC0159D-2089-4A47-83CE-AA8DF3064CC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7252B9C-7734-431D-A945-9C892068B324}" type="pres">
      <dgm:prSet presAssocID="{FAC0159D-2089-4A47-83CE-AA8DF3064CC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8D6CD5-0660-45B8-9E5D-5D265C8F3360}" type="pres">
      <dgm:prSet presAssocID="{ACA15D83-1904-4E02-A30C-020E40A551FA}" presName="sp" presStyleCnt="0"/>
      <dgm:spPr/>
    </dgm:pt>
    <dgm:pt modelId="{343EAFEE-DFEB-4B39-90B7-4B02B6045A13}" type="pres">
      <dgm:prSet presAssocID="{F2B5476F-2191-4458-B8AE-418BE6FAAAF0}" presName="composite" presStyleCnt="0"/>
      <dgm:spPr/>
    </dgm:pt>
    <dgm:pt modelId="{24D3607B-CA3B-477C-9FE1-2A89D80D0E4D}" type="pres">
      <dgm:prSet presAssocID="{F2B5476F-2191-4458-B8AE-418BE6FAAAF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2EB52E-A71A-4CCA-B88F-91841F8AE562}" type="pres">
      <dgm:prSet presAssocID="{F2B5476F-2191-4458-B8AE-418BE6FAAAF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4FFA8F-45B8-4A98-93F5-B2C1C9C2B0CA}" type="pres">
      <dgm:prSet presAssocID="{4DD3342A-7AA7-47A5-93F7-A32CA2E0FBED}" presName="sp" presStyleCnt="0"/>
      <dgm:spPr/>
    </dgm:pt>
    <dgm:pt modelId="{C32101FE-5818-4ED4-A777-6DC997CB3421}" type="pres">
      <dgm:prSet presAssocID="{D5A103F8-20B3-469E-88B3-22B70B3693E8}" presName="composite" presStyleCnt="0"/>
      <dgm:spPr/>
    </dgm:pt>
    <dgm:pt modelId="{F5E51022-A663-4900-ACFF-88D8E221050A}" type="pres">
      <dgm:prSet presAssocID="{D5A103F8-20B3-469E-88B3-22B70B3693E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56509C-644F-4D30-8FE9-77E9DFC7D82A}" type="pres">
      <dgm:prSet presAssocID="{D5A103F8-20B3-469E-88B3-22B70B3693E8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3391325-03BF-41D4-B65A-5991807A804F}" type="presOf" srcId="{CEE4A2AB-B7DF-496B-8A25-5C82F8EF7A5A}" destId="{2856509C-644F-4D30-8FE9-77E9DFC7D82A}" srcOrd="0" destOrd="1" presId="urn:microsoft.com/office/officeart/2005/8/layout/chevron2"/>
    <dgm:cxn modelId="{C98169B9-7BDB-4980-96F1-CD8573F74177}" srcId="{D5A103F8-20B3-469E-88B3-22B70B3693E8}" destId="{94AB079F-9AE8-49CF-AEBC-A2F7E507FF2A}" srcOrd="0" destOrd="0" parTransId="{3D407F05-A11D-4A28-BE66-E970C7FEEB61}" sibTransId="{76E8C2AC-345D-43EF-956F-46C5DC790D44}"/>
    <dgm:cxn modelId="{6A4B4C38-1B9D-4589-BB05-AC0A1A4EE954}" type="presOf" srcId="{7E9AC525-0F07-4A28-A3B0-F385BE931FFF}" destId="{3EBDAAEE-125B-4FAB-B178-028C78000C42}" srcOrd="0" destOrd="1" presId="urn:microsoft.com/office/officeart/2005/8/layout/chevron2"/>
    <dgm:cxn modelId="{D6C9662A-DD09-4ECA-A0D9-58B68FE472AD}" type="presOf" srcId="{4B9D9FC7-0086-43FC-885A-83324EEBDCED}" destId="{3EBDAAEE-125B-4FAB-B178-028C78000C42}" srcOrd="0" destOrd="0" presId="urn:microsoft.com/office/officeart/2005/8/layout/chevron2"/>
    <dgm:cxn modelId="{8311E9FA-46AE-4E02-9A8F-8C4A94C66E21}" type="presOf" srcId="{BC1049F6-733F-402F-B296-0A807CC04447}" destId="{C72EB52E-A71A-4CCA-B88F-91841F8AE562}" srcOrd="0" destOrd="1" presId="urn:microsoft.com/office/officeart/2005/8/layout/chevron2"/>
    <dgm:cxn modelId="{7F4F8CAD-54B3-4BD8-8C6B-D599414A069D}" srcId="{FAC0159D-2089-4A47-83CE-AA8DF3064CC8}" destId="{9F3A374E-B99B-41C2-B557-817C937A897A}" srcOrd="0" destOrd="0" parTransId="{5CFDB87F-C582-4B77-A586-E7E7CB279E44}" sibTransId="{CC3AED57-1A77-4DFD-AD4A-DE0BCADC9C2B}"/>
    <dgm:cxn modelId="{DF5BD70C-702D-4FB1-AD8A-74BB617CEF34}" srcId="{F2B5476F-2191-4458-B8AE-418BE6FAAAF0}" destId="{40ED2E08-92E7-4F7D-9120-CAAE9F145DBD}" srcOrd="0" destOrd="0" parTransId="{122E0E4F-F856-46F9-97A1-6BD31A6738E8}" sibTransId="{77DB91FD-C15E-4A10-9ACE-5CF67DD9FEB9}"/>
    <dgm:cxn modelId="{6E0737F5-A352-4399-B0CF-7B7E27756BD4}" type="presOf" srcId="{F2B5476F-2191-4458-B8AE-418BE6FAAAF0}" destId="{24D3607B-CA3B-477C-9FE1-2A89D80D0E4D}" srcOrd="0" destOrd="0" presId="urn:microsoft.com/office/officeart/2005/8/layout/chevron2"/>
    <dgm:cxn modelId="{AF2C57D2-7251-4E77-8713-A40F1F30B291}" type="presOf" srcId="{37DC5E48-4311-4E6C-BD3C-C8358806D3C1}" destId="{87252B9C-7734-431D-A945-9C892068B324}" srcOrd="0" destOrd="1" presId="urn:microsoft.com/office/officeart/2005/8/layout/chevron2"/>
    <dgm:cxn modelId="{410489EC-1FC6-4AA2-9A01-84E694651DFA}" srcId="{F5C9194B-D9C6-487C-A976-915296193347}" destId="{D5A103F8-20B3-469E-88B3-22B70B3693E8}" srcOrd="3" destOrd="0" parTransId="{B41799F8-26B8-4CBA-BFF2-1C5437466048}" sibTransId="{8C330AD0-99E1-49C8-A44F-7CF22C2A1C3B}"/>
    <dgm:cxn modelId="{299BCE0C-7D6E-4194-A6CD-3C32728A439F}" srcId="{D5A103F8-20B3-469E-88B3-22B70B3693E8}" destId="{CEE4A2AB-B7DF-496B-8A25-5C82F8EF7A5A}" srcOrd="1" destOrd="0" parTransId="{8DC52912-FFAA-4280-804D-9351FEDC605D}" sibTransId="{D43592A8-83DA-4B51-A500-695AE2DD90BB}"/>
    <dgm:cxn modelId="{1FA67ECC-F5D3-4D70-8A40-D486935F0EE7}" srcId="{F2B5476F-2191-4458-B8AE-418BE6FAAAF0}" destId="{BC1049F6-733F-402F-B296-0A807CC04447}" srcOrd="1" destOrd="0" parTransId="{86EAF80F-C5A5-4373-A09D-867983EBC030}" sibTransId="{261EDC51-B4B6-4F36-8332-957A667D1FCE}"/>
    <dgm:cxn modelId="{56FD7E7D-B30C-4E02-9EF6-1AB0AB96BAED}" type="presOf" srcId="{9F3A374E-B99B-41C2-B557-817C937A897A}" destId="{87252B9C-7734-431D-A945-9C892068B324}" srcOrd="0" destOrd="0" presId="urn:microsoft.com/office/officeart/2005/8/layout/chevron2"/>
    <dgm:cxn modelId="{7753EAA7-9202-4FCA-8DC1-9FDF534E2D11}" srcId="{FAC0159D-2089-4A47-83CE-AA8DF3064CC8}" destId="{37DC5E48-4311-4E6C-BD3C-C8358806D3C1}" srcOrd="1" destOrd="0" parTransId="{4F4907E8-6B11-403E-AC71-0464B9E07D3A}" sibTransId="{51A6931B-5960-4191-85CD-A3BAB6899583}"/>
    <dgm:cxn modelId="{E5F93518-A823-453C-B0BC-7165F973ABF9}" type="presOf" srcId="{D5A103F8-20B3-469E-88B3-22B70B3693E8}" destId="{F5E51022-A663-4900-ACFF-88D8E221050A}" srcOrd="0" destOrd="0" presId="urn:microsoft.com/office/officeart/2005/8/layout/chevron2"/>
    <dgm:cxn modelId="{7FF6F6FB-9899-473B-B6EC-1078D1FF78F6}" type="presOf" srcId="{3D9FB6EA-2E4F-406E-9311-0EA4695B52C3}" destId="{03D23348-1F1C-49BB-94F4-31A645635AC5}" srcOrd="0" destOrd="0" presId="urn:microsoft.com/office/officeart/2005/8/layout/chevron2"/>
    <dgm:cxn modelId="{4B93E7F5-3408-4EB4-85E0-C0193A12D791}" srcId="{F5C9194B-D9C6-487C-A976-915296193347}" destId="{FAC0159D-2089-4A47-83CE-AA8DF3064CC8}" srcOrd="1" destOrd="0" parTransId="{9086F183-26F5-4F89-A828-23F5F517F912}" sibTransId="{ACA15D83-1904-4E02-A30C-020E40A551FA}"/>
    <dgm:cxn modelId="{232A7C02-0926-4CFA-A866-03708368D05B}" type="presOf" srcId="{F5C9194B-D9C6-487C-A976-915296193347}" destId="{2CB309C6-986D-401C-B498-086A6BFD6196}" srcOrd="0" destOrd="0" presId="urn:microsoft.com/office/officeart/2005/8/layout/chevron2"/>
    <dgm:cxn modelId="{7EB993A1-977F-4D83-B40C-722AAAF719CF}" srcId="{3D9FB6EA-2E4F-406E-9311-0EA4695B52C3}" destId="{4B9D9FC7-0086-43FC-885A-83324EEBDCED}" srcOrd="0" destOrd="0" parTransId="{D6969CD8-0983-454B-9891-2BC8555FA434}" sibTransId="{899A04D3-0972-40A7-8473-B4686F3655E8}"/>
    <dgm:cxn modelId="{6C8A4DC7-8CE8-4C5E-9EEA-EAA1D7030790}" srcId="{F5C9194B-D9C6-487C-A976-915296193347}" destId="{3D9FB6EA-2E4F-406E-9311-0EA4695B52C3}" srcOrd="0" destOrd="0" parTransId="{D298D99B-A492-45F4-839B-B287D1522EA1}" sibTransId="{7253D18D-F859-42AC-BB49-C3FCF40D3433}"/>
    <dgm:cxn modelId="{3D6D3BA5-8339-4E63-A9B3-D1C72B04AF3A}" type="presOf" srcId="{FAC0159D-2089-4A47-83CE-AA8DF3064CC8}" destId="{8C9E8D33-7D0D-4FCD-8661-73855DFD740F}" srcOrd="0" destOrd="0" presId="urn:microsoft.com/office/officeart/2005/8/layout/chevron2"/>
    <dgm:cxn modelId="{4687DB18-9B5D-490F-8CB8-F913ABA36513}" type="presOf" srcId="{40ED2E08-92E7-4F7D-9120-CAAE9F145DBD}" destId="{C72EB52E-A71A-4CCA-B88F-91841F8AE562}" srcOrd="0" destOrd="0" presId="urn:microsoft.com/office/officeart/2005/8/layout/chevron2"/>
    <dgm:cxn modelId="{20859A9F-0ED5-402B-A588-CC70711144C6}" srcId="{F5C9194B-D9C6-487C-A976-915296193347}" destId="{F2B5476F-2191-4458-B8AE-418BE6FAAAF0}" srcOrd="2" destOrd="0" parTransId="{2D6402E6-1E05-4BCA-BD89-22B0B8329C5B}" sibTransId="{4DD3342A-7AA7-47A5-93F7-A32CA2E0FBED}"/>
    <dgm:cxn modelId="{5F593855-F61C-4734-B7CB-E753C3018BED}" srcId="{3D9FB6EA-2E4F-406E-9311-0EA4695B52C3}" destId="{7E9AC525-0F07-4A28-A3B0-F385BE931FFF}" srcOrd="1" destOrd="0" parTransId="{B98A89F8-72EC-46F7-88DA-A5A3C04E2BF5}" sibTransId="{8716EFE1-38A3-49C5-B97F-C686BFED3CFF}"/>
    <dgm:cxn modelId="{E217C37F-D3A4-47DE-B519-F9184365A268}" type="presOf" srcId="{94AB079F-9AE8-49CF-AEBC-A2F7E507FF2A}" destId="{2856509C-644F-4D30-8FE9-77E9DFC7D82A}" srcOrd="0" destOrd="0" presId="urn:microsoft.com/office/officeart/2005/8/layout/chevron2"/>
    <dgm:cxn modelId="{B5DFA108-B7D6-4978-87A8-F868F69F914A}" type="presParOf" srcId="{2CB309C6-986D-401C-B498-086A6BFD6196}" destId="{922E4DF2-3121-4244-9AB1-84DED958F41C}" srcOrd="0" destOrd="0" presId="urn:microsoft.com/office/officeart/2005/8/layout/chevron2"/>
    <dgm:cxn modelId="{B679A759-7468-4021-95AC-C632F2AA4951}" type="presParOf" srcId="{922E4DF2-3121-4244-9AB1-84DED958F41C}" destId="{03D23348-1F1C-49BB-94F4-31A645635AC5}" srcOrd="0" destOrd="0" presId="urn:microsoft.com/office/officeart/2005/8/layout/chevron2"/>
    <dgm:cxn modelId="{9CBDBD41-2512-4805-8ED1-7F860C3559FC}" type="presParOf" srcId="{922E4DF2-3121-4244-9AB1-84DED958F41C}" destId="{3EBDAAEE-125B-4FAB-B178-028C78000C42}" srcOrd="1" destOrd="0" presId="urn:microsoft.com/office/officeart/2005/8/layout/chevron2"/>
    <dgm:cxn modelId="{1F704BA0-8099-4037-AFE5-949BFE2AB533}" type="presParOf" srcId="{2CB309C6-986D-401C-B498-086A6BFD6196}" destId="{EC2247C8-36CF-463D-A76C-872C854ABE24}" srcOrd="1" destOrd="0" presId="urn:microsoft.com/office/officeart/2005/8/layout/chevron2"/>
    <dgm:cxn modelId="{4CB9159C-5F6E-4A3B-9BB3-DB63675020DA}" type="presParOf" srcId="{2CB309C6-986D-401C-B498-086A6BFD6196}" destId="{FC2AD903-E620-4857-9167-13D9D90D3EA0}" srcOrd="2" destOrd="0" presId="urn:microsoft.com/office/officeart/2005/8/layout/chevron2"/>
    <dgm:cxn modelId="{530FD82E-7D0C-4E50-8232-233B587D786C}" type="presParOf" srcId="{FC2AD903-E620-4857-9167-13D9D90D3EA0}" destId="{8C9E8D33-7D0D-4FCD-8661-73855DFD740F}" srcOrd="0" destOrd="0" presId="urn:microsoft.com/office/officeart/2005/8/layout/chevron2"/>
    <dgm:cxn modelId="{51C80CB6-6C7D-442D-BC83-CC69B1556583}" type="presParOf" srcId="{FC2AD903-E620-4857-9167-13D9D90D3EA0}" destId="{87252B9C-7734-431D-A945-9C892068B324}" srcOrd="1" destOrd="0" presId="urn:microsoft.com/office/officeart/2005/8/layout/chevron2"/>
    <dgm:cxn modelId="{4A14B449-889E-460D-84A2-F38138F8E1C7}" type="presParOf" srcId="{2CB309C6-986D-401C-B498-086A6BFD6196}" destId="{CD8D6CD5-0660-45B8-9E5D-5D265C8F3360}" srcOrd="3" destOrd="0" presId="urn:microsoft.com/office/officeart/2005/8/layout/chevron2"/>
    <dgm:cxn modelId="{EF0662E4-3871-4339-A2A3-4D996FCDCAED}" type="presParOf" srcId="{2CB309C6-986D-401C-B498-086A6BFD6196}" destId="{343EAFEE-DFEB-4B39-90B7-4B02B6045A13}" srcOrd="4" destOrd="0" presId="urn:microsoft.com/office/officeart/2005/8/layout/chevron2"/>
    <dgm:cxn modelId="{939A413B-9DDB-4088-9FD9-C7D8C690D615}" type="presParOf" srcId="{343EAFEE-DFEB-4B39-90B7-4B02B6045A13}" destId="{24D3607B-CA3B-477C-9FE1-2A89D80D0E4D}" srcOrd="0" destOrd="0" presId="urn:microsoft.com/office/officeart/2005/8/layout/chevron2"/>
    <dgm:cxn modelId="{CBE16B98-ED45-451D-BA6A-CA3B5918C255}" type="presParOf" srcId="{343EAFEE-DFEB-4B39-90B7-4B02B6045A13}" destId="{C72EB52E-A71A-4CCA-B88F-91841F8AE562}" srcOrd="1" destOrd="0" presId="urn:microsoft.com/office/officeart/2005/8/layout/chevron2"/>
    <dgm:cxn modelId="{6A1B7B96-A963-4D92-8378-BFE86BAAFDCD}" type="presParOf" srcId="{2CB309C6-986D-401C-B498-086A6BFD6196}" destId="{F34FFA8F-45B8-4A98-93F5-B2C1C9C2B0CA}" srcOrd="5" destOrd="0" presId="urn:microsoft.com/office/officeart/2005/8/layout/chevron2"/>
    <dgm:cxn modelId="{79198BB3-F212-4AC9-B193-34130B886E4A}" type="presParOf" srcId="{2CB309C6-986D-401C-B498-086A6BFD6196}" destId="{C32101FE-5818-4ED4-A777-6DC997CB3421}" srcOrd="6" destOrd="0" presId="urn:microsoft.com/office/officeart/2005/8/layout/chevron2"/>
    <dgm:cxn modelId="{F3EB935F-1A84-4012-BA0B-718FC590116F}" type="presParOf" srcId="{C32101FE-5818-4ED4-A777-6DC997CB3421}" destId="{F5E51022-A663-4900-ACFF-88D8E221050A}" srcOrd="0" destOrd="0" presId="urn:microsoft.com/office/officeart/2005/8/layout/chevron2"/>
    <dgm:cxn modelId="{3AF4F659-6DF3-4B95-BDFB-5E18ADA55CD4}" type="presParOf" srcId="{C32101FE-5818-4ED4-A777-6DC997CB3421}" destId="{2856509C-644F-4D30-8FE9-77E9DFC7D82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85ECD8-0B74-4FF1-B807-7B11CF6AFA3D}" type="doc">
      <dgm:prSet loTypeId="urn:microsoft.com/office/officeart/2005/8/layout/arrow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D2B6619E-8941-457C-92D8-1AE0BDDCA36E}">
      <dgm:prSet phldrT="[文字]"/>
      <dgm:spPr/>
      <dgm:t>
        <a:bodyPr/>
        <a:lstStyle/>
        <a:p>
          <a:r>
            <a:rPr lang="zh-TW" altLang="en-US" b="1" dirty="0" smtClean="0">
              <a:latin typeface="+mj-ea"/>
              <a:ea typeface="+mj-ea"/>
            </a:rPr>
            <a:t>普通型</a:t>
          </a:r>
          <a:endParaRPr lang="zh-TW" altLang="en-US" b="1" dirty="0">
            <a:latin typeface="+mj-ea"/>
            <a:ea typeface="+mj-ea"/>
          </a:endParaRPr>
        </a:p>
      </dgm:t>
    </dgm:pt>
    <dgm:pt modelId="{B1D20785-49B4-4C45-8DF7-293F4E199DF5}" type="parTrans" cxnId="{22EA4E64-7DB7-4DE1-BF27-FA53F3B52B2A}">
      <dgm:prSet/>
      <dgm:spPr/>
      <dgm:t>
        <a:bodyPr/>
        <a:lstStyle/>
        <a:p>
          <a:endParaRPr lang="zh-TW" altLang="en-US"/>
        </a:p>
      </dgm:t>
    </dgm:pt>
    <dgm:pt modelId="{32F093DE-256D-4987-8BEF-2853D1013F40}" type="sibTrans" cxnId="{22EA4E64-7DB7-4DE1-BF27-FA53F3B52B2A}">
      <dgm:prSet/>
      <dgm:spPr/>
      <dgm:t>
        <a:bodyPr/>
        <a:lstStyle/>
        <a:p>
          <a:endParaRPr lang="zh-TW" altLang="en-US"/>
        </a:p>
      </dgm:t>
    </dgm:pt>
    <dgm:pt modelId="{D37BFED1-3DC0-4170-BBE2-E83B9BF764D4}">
      <dgm:prSet phldrT="[文字]"/>
      <dgm:spPr/>
      <dgm:t>
        <a:bodyPr/>
        <a:lstStyle/>
        <a:p>
          <a:r>
            <a:rPr lang="zh-TW" altLang="en-US" b="1" dirty="0" smtClean="0">
              <a:latin typeface="+mj-ea"/>
              <a:ea typeface="+mj-ea"/>
            </a:rPr>
            <a:t>技術型</a:t>
          </a:r>
          <a:endParaRPr lang="zh-TW" altLang="en-US" b="1" dirty="0">
            <a:latin typeface="+mj-ea"/>
            <a:ea typeface="+mj-ea"/>
          </a:endParaRPr>
        </a:p>
      </dgm:t>
    </dgm:pt>
    <dgm:pt modelId="{66A491AE-1D37-4359-8759-9860AF0BA337}" type="parTrans" cxnId="{5C1AF6A8-E01E-40F5-9C82-BB5CCEDA6258}">
      <dgm:prSet/>
      <dgm:spPr/>
      <dgm:t>
        <a:bodyPr/>
        <a:lstStyle/>
        <a:p>
          <a:endParaRPr lang="zh-TW" altLang="en-US"/>
        </a:p>
      </dgm:t>
    </dgm:pt>
    <dgm:pt modelId="{631BCE71-E1DC-4BC6-A74D-1E2A857A0362}" type="sibTrans" cxnId="{5C1AF6A8-E01E-40F5-9C82-BB5CCEDA6258}">
      <dgm:prSet/>
      <dgm:spPr/>
      <dgm:t>
        <a:bodyPr/>
        <a:lstStyle/>
        <a:p>
          <a:endParaRPr lang="zh-TW" altLang="en-US"/>
        </a:p>
      </dgm:t>
    </dgm:pt>
    <dgm:pt modelId="{19E82C6A-7F87-410C-9FD5-7C0407172355}" type="pres">
      <dgm:prSet presAssocID="{3D85ECD8-0B74-4FF1-B807-7B11CF6AFA3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61A1064-E531-4FAF-88AF-BAEBCA3A0F31}" type="pres">
      <dgm:prSet presAssocID="{3D85ECD8-0B74-4FF1-B807-7B11CF6AFA3D}" presName="ribbon" presStyleLbl="node1" presStyleIdx="0" presStyleCnt="1" custLinFactNeighborX="1132" custLinFactNeighborY="73395"/>
      <dgm:spPr/>
    </dgm:pt>
    <dgm:pt modelId="{CA6D8D6A-EE6C-4C8D-955D-FD9D9E7AE1E5}" type="pres">
      <dgm:prSet presAssocID="{3D85ECD8-0B74-4FF1-B807-7B11CF6AFA3D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DD9C90-E051-43B4-971B-19AA9D673161}" type="pres">
      <dgm:prSet presAssocID="{3D85ECD8-0B74-4FF1-B807-7B11CF6AFA3D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C1AF6A8-E01E-40F5-9C82-BB5CCEDA6258}" srcId="{3D85ECD8-0B74-4FF1-B807-7B11CF6AFA3D}" destId="{D37BFED1-3DC0-4170-BBE2-E83B9BF764D4}" srcOrd="1" destOrd="0" parTransId="{66A491AE-1D37-4359-8759-9860AF0BA337}" sibTransId="{631BCE71-E1DC-4BC6-A74D-1E2A857A0362}"/>
    <dgm:cxn modelId="{0CB4E118-2BF2-46B8-BCDE-523682D71B10}" type="presOf" srcId="{3D85ECD8-0B74-4FF1-B807-7B11CF6AFA3D}" destId="{19E82C6A-7F87-410C-9FD5-7C0407172355}" srcOrd="0" destOrd="0" presId="urn:microsoft.com/office/officeart/2005/8/layout/arrow6"/>
    <dgm:cxn modelId="{CA368243-5A0A-46DD-962B-F729BCD06E93}" type="presOf" srcId="{D37BFED1-3DC0-4170-BBE2-E83B9BF764D4}" destId="{B3DD9C90-E051-43B4-971B-19AA9D673161}" srcOrd="0" destOrd="0" presId="urn:microsoft.com/office/officeart/2005/8/layout/arrow6"/>
    <dgm:cxn modelId="{B2AF56C3-F898-4F56-8938-515EC3B57CAB}" type="presOf" srcId="{D2B6619E-8941-457C-92D8-1AE0BDDCA36E}" destId="{CA6D8D6A-EE6C-4C8D-955D-FD9D9E7AE1E5}" srcOrd="0" destOrd="0" presId="urn:microsoft.com/office/officeart/2005/8/layout/arrow6"/>
    <dgm:cxn modelId="{22EA4E64-7DB7-4DE1-BF27-FA53F3B52B2A}" srcId="{3D85ECD8-0B74-4FF1-B807-7B11CF6AFA3D}" destId="{D2B6619E-8941-457C-92D8-1AE0BDDCA36E}" srcOrd="0" destOrd="0" parTransId="{B1D20785-49B4-4C45-8DF7-293F4E199DF5}" sibTransId="{32F093DE-256D-4987-8BEF-2853D1013F40}"/>
    <dgm:cxn modelId="{EB5A4C2F-EF55-4DD1-B3D4-53D208BAC3AB}" type="presParOf" srcId="{19E82C6A-7F87-410C-9FD5-7C0407172355}" destId="{F61A1064-E531-4FAF-88AF-BAEBCA3A0F31}" srcOrd="0" destOrd="0" presId="urn:microsoft.com/office/officeart/2005/8/layout/arrow6"/>
    <dgm:cxn modelId="{F51D035D-2F40-45B0-BE8F-201E7D9DDE75}" type="presParOf" srcId="{19E82C6A-7F87-410C-9FD5-7C0407172355}" destId="{CA6D8D6A-EE6C-4C8D-955D-FD9D9E7AE1E5}" srcOrd="1" destOrd="0" presId="urn:microsoft.com/office/officeart/2005/8/layout/arrow6"/>
    <dgm:cxn modelId="{BEA83F37-E3F1-4022-A000-309549AA799D}" type="presParOf" srcId="{19E82C6A-7F87-410C-9FD5-7C0407172355}" destId="{B3DD9C90-E051-43B4-971B-19AA9D67316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C9194B-D9C6-487C-A976-915296193347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3D9FB6EA-2E4F-406E-9311-0EA4695B52C3}">
      <dgm:prSet phldrT="[文字]" custT="1"/>
      <dgm:spPr/>
      <dgm:t>
        <a:bodyPr/>
        <a:lstStyle/>
        <a:p>
          <a:pPr>
            <a:lnSpc>
              <a:spcPts val="2000"/>
            </a:lnSpc>
            <a:spcAft>
              <a:spcPts val="0"/>
            </a:spcAft>
          </a:pPr>
          <a:r>
            <a:rPr lang="zh-TW" altLang="en-US" sz="2000" b="1" dirty="0" smtClean="0">
              <a:latin typeface="+mj-ea"/>
              <a:ea typeface="+mj-ea"/>
            </a:rPr>
            <a:t>科目</a:t>
          </a:r>
          <a:r>
            <a:rPr lang="en-US" altLang="zh-TW" sz="2000" b="1" dirty="0" smtClean="0">
              <a:latin typeface="+mj-ea"/>
              <a:ea typeface="+mj-ea"/>
            </a:rPr>
            <a:t/>
          </a:r>
          <a:br>
            <a:rPr lang="en-US" altLang="zh-TW" sz="2000" b="1" dirty="0" smtClean="0">
              <a:latin typeface="+mj-ea"/>
              <a:ea typeface="+mj-ea"/>
            </a:rPr>
          </a:br>
          <a:r>
            <a:rPr lang="zh-TW" altLang="en-US" sz="2000" b="1" dirty="0" smtClean="0">
              <a:latin typeface="+mj-ea"/>
              <a:ea typeface="+mj-ea"/>
            </a:rPr>
            <a:t>學分數</a:t>
          </a:r>
          <a:endParaRPr lang="zh-TW" altLang="en-US" sz="2000" b="1" dirty="0">
            <a:latin typeface="+mj-ea"/>
            <a:ea typeface="+mj-ea"/>
          </a:endParaRPr>
        </a:p>
      </dgm:t>
    </dgm:pt>
    <dgm:pt modelId="{D298D99B-A492-45F4-839B-B287D1522EA1}" type="parTrans" cxnId="{6C8A4DC7-8CE8-4C5E-9EEA-EAA1D7030790}">
      <dgm:prSet/>
      <dgm:spPr/>
      <dgm:t>
        <a:bodyPr/>
        <a:lstStyle/>
        <a:p>
          <a:endParaRPr lang="zh-TW" altLang="en-US"/>
        </a:p>
      </dgm:t>
    </dgm:pt>
    <dgm:pt modelId="{7253D18D-F859-42AC-BB49-C3FCF40D3433}" type="sibTrans" cxnId="{6C8A4DC7-8CE8-4C5E-9EEA-EAA1D7030790}">
      <dgm:prSet/>
      <dgm:spPr/>
      <dgm:t>
        <a:bodyPr/>
        <a:lstStyle/>
        <a:p>
          <a:endParaRPr lang="zh-TW" altLang="en-US"/>
        </a:p>
      </dgm:t>
    </dgm:pt>
    <dgm:pt modelId="{4B9D9FC7-0086-43FC-885A-83324EEBDCED}">
      <dgm:prSet phldrT="[文字]"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endParaRPr lang="zh-TW" altLang="en-US" sz="2400" b="1" dirty="0">
            <a:latin typeface="+mj-ea"/>
            <a:ea typeface="+mj-ea"/>
          </a:endParaRPr>
        </a:p>
      </dgm:t>
    </dgm:pt>
    <dgm:pt modelId="{D6969CD8-0983-454B-9891-2BC8555FA434}" type="parTrans" cxnId="{7EB993A1-977F-4D83-B40C-722AAAF719CF}">
      <dgm:prSet/>
      <dgm:spPr/>
      <dgm:t>
        <a:bodyPr/>
        <a:lstStyle/>
        <a:p>
          <a:endParaRPr lang="zh-TW" altLang="en-US"/>
        </a:p>
      </dgm:t>
    </dgm:pt>
    <dgm:pt modelId="{899A04D3-0972-40A7-8473-B4686F3655E8}" type="sibTrans" cxnId="{7EB993A1-977F-4D83-B40C-722AAAF719CF}">
      <dgm:prSet/>
      <dgm:spPr/>
      <dgm:t>
        <a:bodyPr/>
        <a:lstStyle/>
        <a:p>
          <a:endParaRPr lang="zh-TW" altLang="en-US"/>
        </a:p>
      </dgm:t>
    </dgm:pt>
    <dgm:pt modelId="{FAC0159D-2089-4A47-83CE-AA8DF3064CC8}">
      <dgm:prSet phldrT="[文字]"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2000" b="1" dirty="0" smtClean="0">
              <a:latin typeface="+mj-ea"/>
              <a:ea typeface="+mj-ea"/>
            </a:rPr>
            <a:t>羅列學習重點</a:t>
          </a:r>
          <a:endParaRPr lang="zh-TW" altLang="en-US" sz="2000" b="1" dirty="0">
            <a:latin typeface="+mj-ea"/>
            <a:ea typeface="+mj-ea"/>
          </a:endParaRPr>
        </a:p>
      </dgm:t>
    </dgm:pt>
    <dgm:pt modelId="{9086F183-26F5-4F89-A828-23F5F517F912}" type="parTrans" cxnId="{4B93E7F5-3408-4EB4-85E0-C0193A12D791}">
      <dgm:prSet/>
      <dgm:spPr/>
      <dgm:t>
        <a:bodyPr/>
        <a:lstStyle/>
        <a:p>
          <a:endParaRPr lang="zh-TW" altLang="en-US"/>
        </a:p>
      </dgm:t>
    </dgm:pt>
    <dgm:pt modelId="{ACA15D83-1904-4E02-A30C-020E40A551FA}" type="sibTrans" cxnId="{4B93E7F5-3408-4EB4-85E0-C0193A12D791}">
      <dgm:prSet/>
      <dgm:spPr/>
      <dgm:t>
        <a:bodyPr/>
        <a:lstStyle/>
        <a:p>
          <a:endParaRPr lang="zh-TW" altLang="en-US"/>
        </a:p>
      </dgm:t>
    </dgm:pt>
    <dgm:pt modelId="{9F3A374E-B99B-41C2-B557-817C937A897A}">
      <dgm:prSet phldrT="[文字]" custT="1"/>
      <dgm:spPr/>
      <dgm:t>
        <a:bodyPr/>
        <a:lstStyle/>
        <a:p>
          <a:r>
            <a:rPr lang="zh-TW" altLang="en-US" sz="2400" b="1" dirty="0" smtClean="0">
              <a:latin typeface="+mj-ea"/>
              <a:ea typeface="+mj-ea"/>
              <a:hlinkClick xmlns:r="http://schemas.openxmlformats.org/officeDocument/2006/relationships" r:id="rId1" action="ppaction://hlinkfile"/>
            </a:rPr>
            <a:t>雙向細目表</a:t>
          </a:r>
          <a:endParaRPr lang="zh-TW" altLang="en-US" sz="2400" b="1" dirty="0">
            <a:latin typeface="+mj-ea"/>
            <a:ea typeface="+mj-ea"/>
          </a:endParaRPr>
        </a:p>
      </dgm:t>
    </dgm:pt>
    <dgm:pt modelId="{5CFDB87F-C582-4B77-A586-E7E7CB279E44}" type="parTrans" cxnId="{7F4F8CAD-54B3-4BD8-8C6B-D599414A069D}">
      <dgm:prSet/>
      <dgm:spPr/>
      <dgm:t>
        <a:bodyPr/>
        <a:lstStyle/>
        <a:p>
          <a:endParaRPr lang="zh-TW" altLang="en-US"/>
        </a:p>
      </dgm:t>
    </dgm:pt>
    <dgm:pt modelId="{CC3AED57-1A77-4DFD-AD4A-DE0BCADC9C2B}" type="sibTrans" cxnId="{7F4F8CAD-54B3-4BD8-8C6B-D599414A069D}">
      <dgm:prSet/>
      <dgm:spPr/>
      <dgm:t>
        <a:bodyPr/>
        <a:lstStyle/>
        <a:p>
          <a:endParaRPr lang="zh-TW" altLang="en-US"/>
        </a:p>
      </dgm:t>
    </dgm:pt>
    <dgm:pt modelId="{F2B5476F-2191-4458-B8AE-418BE6FAAAF0}">
      <dgm:prSet phldrT="[文字]"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2000" b="1" dirty="0" smtClean="0">
              <a:latin typeface="+mj-ea"/>
              <a:ea typeface="+mj-ea"/>
            </a:rPr>
            <a:t>單元</a:t>
          </a:r>
          <a:r>
            <a:rPr lang="en-US" altLang="zh-TW" sz="2000" b="1" dirty="0" smtClean="0">
              <a:latin typeface="+mj-ea"/>
              <a:ea typeface="+mj-ea"/>
            </a:rPr>
            <a:t>/</a:t>
          </a:r>
          <a:r>
            <a:rPr lang="en-US" altLang="zh-TW" sz="1800" b="1" dirty="0" smtClean="0">
              <a:latin typeface="+mj-ea"/>
              <a:ea typeface="+mj-ea"/>
            </a:rPr>
            <a:t/>
          </a:r>
          <a:br>
            <a:rPr lang="en-US" altLang="zh-TW" sz="1800" b="1" dirty="0" smtClean="0">
              <a:latin typeface="+mj-ea"/>
              <a:ea typeface="+mj-ea"/>
            </a:rPr>
          </a:br>
          <a:r>
            <a:rPr lang="zh-TW" altLang="en-US" sz="2000" b="1" dirty="0" smtClean="0">
              <a:latin typeface="+mj-ea"/>
              <a:ea typeface="+mj-ea"/>
            </a:rPr>
            <a:t>細項</a:t>
          </a:r>
          <a:endParaRPr lang="zh-TW" altLang="en-US" sz="2000" b="1" dirty="0">
            <a:latin typeface="+mj-ea"/>
            <a:ea typeface="+mj-ea"/>
          </a:endParaRPr>
        </a:p>
      </dgm:t>
    </dgm:pt>
    <dgm:pt modelId="{2D6402E6-1E05-4BCA-BD89-22B0B8329C5B}" type="parTrans" cxnId="{20859A9F-0ED5-402B-A588-CC70711144C6}">
      <dgm:prSet/>
      <dgm:spPr/>
      <dgm:t>
        <a:bodyPr/>
        <a:lstStyle/>
        <a:p>
          <a:endParaRPr lang="zh-TW" altLang="en-US"/>
        </a:p>
      </dgm:t>
    </dgm:pt>
    <dgm:pt modelId="{4DD3342A-7AA7-47A5-93F7-A32CA2E0FBED}" type="sibTrans" cxnId="{20859A9F-0ED5-402B-A588-CC70711144C6}">
      <dgm:prSet/>
      <dgm:spPr/>
      <dgm:t>
        <a:bodyPr/>
        <a:lstStyle/>
        <a:p>
          <a:endParaRPr lang="zh-TW" altLang="en-US"/>
        </a:p>
      </dgm:t>
    </dgm:pt>
    <dgm:pt modelId="{40ED2E08-92E7-4F7D-9120-CAAE9F145DBD}">
      <dgm:prSet phldrT="[文字]" custT="1"/>
      <dgm:spPr/>
      <dgm:t>
        <a:bodyPr/>
        <a:lstStyle/>
        <a:p>
          <a:r>
            <a:rPr lang="zh-TW" altLang="en-US" sz="2400" b="1" dirty="0" smtClean="0">
              <a:latin typeface="+mj-ea"/>
              <a:ea typeface="+mj-ea"/>
              <a:hlinkClick xmlns:r="http://schemas.openxmlformats.org/officeDocument/2006/relationships" r:id="rId2" action="ppaction://hlinkfile"/>
            </a:rPr>
            <a:t>單元主題及內容細項排序表</a:t>
          </a:r>
          <a:endParaRPr lang="zh-TW" altLang="en-US" sz="2400" b="1" dirty="0">
            <a:latin typeface="+mj-ea"/>
            <a:ea typeface="+mj-ea"/>
          </a:endParaRPr>
        </a:p>
      </dgm:t>
    </dgm:pt>
    <dgm:pt modelId="{122E0E4F-F856-46F9-97A1-6BD31A6738E8}" type="parTrans" cxnId="{DF5BD70C-702D-4FB1-AD8A-74BB617CEF34}">
      <dgm:prSet/>
      <dgm:spPr/>
      <dgm:t>
        <a:bodyPr/>
        <a:lstStyle/>
        <a:p>
          <a:endParaRPr lang="zh-TW" altLang="en-US"/>
        </a:p>
      </dgm:t>
    </dgm:pt>
    <dgm:pt modelId="{77DB91FD-C15E-4A10-9ACE-5CF67DD9FEB9}" type="sibTrans" cxnId="{DF5BD70C-702D-4FB1-AD8A-74BB617CEF34}">
      <dgm:prSet/>
      <dgm:spPr/>
      <dgm:t>
        <a:bodyPr/>
        <a:lstStyle/>
        <a:p>
          <a:endParaRPr lang="zh-TW" altLang="en-US"/>
        </a:p>
      </dgm:t>
    </dgm:pt>
    <dgm:pt modelId="{D5A103F8-20B3-469E-88B3-22B70B3693E8}">
      <dgm:prSet phldrT="[文字]"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2000" b="1" dirty="0" smtClean="0">
              <a:latin typeface="+mj-ea"/>
              <a:ea typeface="+mj-ea"/>
            </a:rPr>
            <a:t>教學</a:t>
          </a:r>
          <a:r>
            <a:rPr lang="en-US" altLang="zh-TW" sz="2000" b="1" dirty="0" smtClean="0">
              <a:latin typeface="+mj-ea"/>
              <a:ea typeface="+mj-ea"/>
            </a:rPr>
            <a:t/>
          </a:r>
          <a:br>
            <a:rPr lang="en-US" altLang="zh-TW" sz="2000" b="1" dirty="0" smtClean="0">
              <a:latin typeface="+mj-ea"/>
              <a:ea typeface="+mj-ea"/>
            </a:rPr>
          </a:br>
          <a:r>
            <a:rPr lang="zh-TW" altLang="en-US" sz="2000" b="1" dirty="0" smtClean="0">
              <a:latin typeface="+mj-ea"/>
              <a:ea typeface="+mj-ea"/>
            </a:rPr>
            <a:t>規劃</a:t>
          </a:r>
          <a:endParaRPr lang="zh-TW" altLang="en-US" sz="2000" b="1" dirty="0">
            <a:latin typeface="+mj-ea"/>
            <a:ea typeface="+mj-ea"/>
          </a:endParaRPr>
        </a:p>
      </dgm:t>
    </dgm:pt>
    <dgm:pt modelId="{B41799F8-26B8-4CBA-BFF2-1C5437466048}" type="parTrans" cxnId="{410489EC-1FC6-4AA2-9A01-84E694651DFA}">
      <dgm:prSet/>
      <dgm:spPr/>
      <dgm:t>
        <a:bodyPr/>
        <a:lstStyle/>
        <a:p>
          <a:endParaRPr lang="zh-TW" altLang="en-US"/>
        </a:p>
      </dgm:t>
    </dgm:pt>
    <dgm:pt modelId="{8C330AD0-99E1-49C8-A44F-7CF22C2A1C3B}" type="sibTrans" cxnId="{410489EC-1FC6-4AA2-9A01-84E694651DFA}">
      <dgm:prSet/>
      <dgm:spPr/>
      <dgm:t>
        <a:bodyPr/>
        <a:lstStyle/>
        <a:p>
          <a:endParaRPr lang="zh-TW" altLang="en-US"/>
        </a:p>
      </dgm:t>
    </dgm:pt>
    <dgm:pt modelId="{94AB079F-9AE8-49CF-AEBC-A2F7E507FF2A}">
      <dgm:prSet custT="1"/>
      <dgm:spPr/>
      <dgm:t>
        <a:bodyPr/>
        <a:lstStyle/>
        <a:p>
          <a:r>
            <a:rPr lang="zh-TW" altLang="en-US" sz="2400" b="1" dirty="0" smtClean="0">
              <a:latin typeface="+mj-ea"/>
              <a:ea typeface="+mj-ea"/>
              <a:hlinkClick xmlns:r="http://schemas.openxmlformats.org/officeDocument/2006/relationships" r:id="rId3" action="ppaction://hlinkfile"/>
            </a:rPr>
            <a:t>教學大綱或課程教學規畫表 </a:t>
          </a:r>
          <a:endParaRPr lang="zh-TW" altLang="en-US" sz="2400" b="1" dirty="0">
            <a:latin typeface="+mj-ea"/>
            <a:ea typeface="+mj-ea"/>
          </a:endParaRPr>
        </a:p>
      </dgm:t>
    </dgm:pt>
    <dgm:pt modelId="{3D407F05-A11D-4A28-BE66-E970C7FEEB61}" type="parTrans" cxnId="{C98169B9-7BDB-4980-96F1-CD8573F74177}">
      <dgm:prSet/>
      <dgm:spPr/>
    </dgm:pt>
    <dgm:pt modelId="{76E8C2AC-345D-43EF-956F-46C5DC790D44}" type="sibTrans" cxnId="{C98169B9-7BDB-4980-96F1-CD8573F74177}">
      <dgm:prSet/>
      <dgm:spPr/>
    </dgm:pt>
    <dgm:pt modelId="{2CB309C6-986D-401C-B498-086A6BFD6196}" type="pres">
      <dgm:prSet presAssocID="{F5C9194B-D9C6-487C-A976-91529619334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22E4DF2-3121-4244-9AB1-84DED958F41C}" type="pres">
      <dgm:prSet presAssocID="{3D9FB6EA-2E4F-406E-9311-0EA4695B52C3}" presName="composite" presStyleCnt="0"/>
      <dgm:spPr/>
    </dgm:pt>
    <dgm:pt modelId="{03D23348-1F1C-49BB-94F4-31A645635AC5}" type="pres">
      <dgm:prSet presAssocID="{3D9FB6EA-2E4F-406E-9311-0EA4695B52C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BDAAEE-125B-4FAB-B178-028C78000C42}" type="pres">
      <dgm:prSet presAssocID="{3D9FB6EA-2E4F-406E-9311-0EA4695B52C3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2247C8-36CF-463D-A76C-872C854ABE24}" type="pres">
      <dgm:prSet presAssocID="{7253D18D-F859-42AC-BB49-C3FCF40D3433}" presName="sp" presStyleCnt="0"/>
      <dgm:spPr/>
    </dgm:pt>
    <dgm:pt modelId="{FC2AD903-E620-4857-9167-13D9D90D3EA0}" type="pres">
      <dgm:prSet presAssocID="{FAC0159D-2089-4A47-83CE-AA8DF3064CC8}" presName="composite" presStyleCnt="0"/>
      <dgm:spPr/>
    </dgm:pt>
    <dgm:pt modelId="{8C9E8D33-7D0D-4FCD-8661-73855DFD740F}" type="pres">
      <dgm:prSet presAssocID="{FAC0159D-2089-4A47-83CE-AA8DF3064CC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7252B9C-7734-431D-A945-9C892068B324}" type="pres">
      <dgm:prSet presAssocID="{FAC0159D-2089-4A47-83CE-AA8DF3064CC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8D6CD5-0660-45B8-9E5D-5D265C8F3360}" type="pres">
      <dgm:prSet presAssocID="{ACA15D83-1904-4E02-A30C-020E40A551FA}" presName="sp" presStyleCnt="0"/>
      <dgm:spPr/>
    </dgm:pt>
    <dgm:pt modelId="{343EAFEE-DFEB-4B39-90B7-4B02B6045A13}" type="pres">
      <dgm:prSet presAssocID="{F2B5476F-2191-4458-B8AE-418BE6FAAAF0}" presName="composite" presStyleCnt="0"/>
      <dgm:spPr/>
    </dgm:pt>
    <dgm:pt modelId="{24D3607B-CA3B-477C-9FE1-2A89D80D0E4D}" type="pres">
      <dgm:prSet presAssocID="{F2B5476F-2191-4458-B8AE-418BE6FAAAF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2EB52E-A71A-4CCA-B88F-91841F8AE562}" type="pres">
      <dgm:prSet presAssocID="{F2B5476F-2191-4458-B8AE-418BE6FAAAF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4FFA8F-45B8-4A98-93F5-B2C1C9C2B0CA}" type="pres">
      <dgm:prSet presAssocID="{4DD3342A-7AA7-47A5-93F7-A32CA2E0FBED}" presName="sp" presStyleCnt="0"/>
      <dgm:spPr/>
    </dgm:pt>
    <dgm:pt modelId="{C32101FE-5818-4ED4-A777-6DC997CB3421}" type="pres">
      <dgm:prSet presAssocID="{D5A103F8-20B3-469E-88B3-22B70B3693E8}" presName="composite" presStyleCnt="0"/>
      <dgm:spPr/>
    </dgm:pt>
    <dgm:pt modelId="{F5E51022-A663-4900-ACFF-88D8E221050A}" type="pres">
      <dgm:prSet presAssocID="{D5A103F8-20B3-469E-88B3-22B70B3693E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56509C-644F-4D30-8FE9-77E9DFC7D82A}" type="pres">
      <dgm:prSet presAssocID="{D5A103F8-20B3-469E-88B3-22B70B3693E8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98169B9-7BDB-4980-96F1-CD8573F74177}" srcId="{D5A103F8-20B3-469E-88B3-22B70B3693E8}" destId="{94AB079F-9AE8-49CF-AEBC-A2F7E507FF2A}" srcOrd="0" destOrd="0" parTransId="{3D407F05-A11D-4A28-BE66-E970C7FEEB61}" sibTransId="{76E8C2AC-345D-43EF-956F-46C5DC790D44}"/>
    <dgm:cxn modelId="{682921B2-A9A5-4332-B8CD-9215E98AC273}" type="presOf" srcId="{40ED2E08-92E7-4F7D-9120-CAAE9F145DBD}" destId="{C72EB52E-A71A-4CCA-B88F-91841F8AE562}" srcOrd="0" destOrd="0" presId="urn:microsoft.com/office/officeart/2005/8/layout/chevron2"/>
    <dgm:cxn modelId="{E6D4DF19-90D1-420D-97A3-86A56CA1E876}" type="presOf" srcId="{3D9FB6EA-2E4F-406E-9311-0EA4695B52C3}" destId="{03D23348-1F1C-49BB-94F4-31A645635AC5}" srcOrd="0" destOrd="0" presId="urn:microsoft.com/office/officeart/2005/8/layout/chevron2"/>
    <dgm:cxn modelId="{AA34865E-8A28-4124-8EE2-8B0D3A2DEAE7}" type="presOf" srcId="{F5C9194B-D9C6-487C-A976-915296193347}" destId="{2CB309C6-986D-401C-B498-086A6BFD6196}" srcOrd="0" destOrd="0" presId="urn:microsoft.com/office/officeart/2005/8/layout/chevron2"/>
    <dgm:cxn modelId="{7F4F8CAD-54B3-4BD8-8C6B-D599414A069D}" srcId="{FAC0159D-2089-4A47-83CE-AA8DF3064CC8}" destId="{9F3A374E-B99B-41C2-B557-817C937A897A}" srcOrd="0" destOrd="0" parTransId="{5CFDB87F-C582-4B77-A586-E7E7CB279E44}" sibTransId="{CC3AED57-1A77-4DFD-AD4A-DE0BCADC9C2B}"/>
    <dgm:cxn modelId="{DF5BD70C-702D-4FB1-AD8A-74BB617CEF34}" srcId="{F2B5476F-2191-4458-B8AE-418BE6FAAAF0}" destId="{40ED2E08-92E7-4F7D-9120-CAAE9F145DBD}" srcOrd="0" destOrd="0" parTransId="{122E0E4F-F856-46F9-97A1-6BD31A6738E8}" sibTransId="{77DB91FD-C15E-4A10-9ACE-5CF67DD9FEB9}"/>
    <dgm:cxn modelId="{410489EC-1FC6-4AA2-9A01-84E694651DFA}" srcId="{F5C9194B-D9C6-487C-A976-915296193347}" destId="{D5A103F8-20B3-469E-88B3-22B70B3693E8}" srcOrd="3" destOrd="0" parTransId="{B41799F8-26B8-4CBA-BFF2-1C5437466048}" sibTransId="{8C330AD0-99E1-49C8-A44F-7CF22C2A1C3B}"/>
    <dgm:cxn modelId="{2216082F-B3AC-4F3A-B16C-2E8CA208D2D1}" type="presOf" srcId="{F2B5476F-2191-4458-B8AE-418BE6FAAAF0}" destId="{24D3607B-CA3B-477C-9FE1-2A89D80D0E4D}" srcOrd="0" destOrd="0" presId="urn:microsoft.com/office/officeart/2005/8/layout/chevron2"/>
    <dgm:cxn modelId="{7EB993A1-977F-4D83-B40C-722AAAF719CF}" srcId="{3D9FB6EA-2E4F-406E-9311-0EA4695B52C3}" destId="{4B9D9FC7-0086-43FC-885A-83324EEBDCED}" srcOrd="0" destOrd="0" parTransId="{D6969CD8-0983-454B-9891-2BC8555FA434}" sibTransId="{899A04D3-0972-40A7-8473-B4686F3655E8}"/>
    <dgm:cxn modelId="{4B93E7F5-3408-4EB4-85E0-C0193A12D791}" srcId="{F5C9194B-D9C6-487C-A976-915296193347}" destId="{FAC0159D-2089-4A47-83CE-AA8DF3064CC8}" srcOrd="1" destOrd="0" parTransId="{9086F183-26F5-4F89-A828-23F5F517F912}" sibTransId="{ACA15D83-1904-4E02-A30C-020E40A551FA}"/>
    <dgm:cxn modelId="{00D941F0-ACB3-4819-ACB2-90A4496EC471}" type="presOf" srcId="{D5A103F8-20B3-469E-88B3-22B70B3693E8}" destId="{F5E51022-A663-4900-ACFF-88D8E221050A}" srcOrd="0" destOrd="0" presId="urn:microsoft.com/office/officeart/2005/8/layout/chevron2"/>
    <dgm:cxn modelId="{542AAE99-C7AD-4C87-8DF4-C70B3A7A3EE5}" type="presOf" srcId="{9F3A374E-B99B-41C2-B557-817C937A897A}" destId="{87252B9C-7734-431D-A945-9C892068B324}" srcOrd="0" destOrd="0" presId="urn:microsoft.com/office/officeart/2005/8/layout/chevron2"/>
    <dgm:cxn modelId="{6C8A4DC7-8CE8-4C5E-9EEA-EAA1D7030790}" srcId="{F5C9194B-D9C6-487C-A976-915296193347}" destId="{3D9FB6EA-2E4F-406E-9311-0EA4695B52C3}" srcOrd="0" destOrd="0" parTransId="{D298D99B-A492-45F4-839B-B287D1522EA1}" sibTransId="{7253D18D-F859-42AC-BB49-C3FCF40D3433}"/>
    <dgm:cxn modelId="{8FCC8546-E41C-42A5-8352-2C98AE406C16}" type="presOf" srcId="{4B9D9FC7-0086-43FC-885A-83324EEBDCED}" destId="{3EBDAAEE-125B-4FAB-B178-028C78000C42}" srcOrd="0" destOrd="0" presId="urn:microsoft.com/office/officeart/2005/8/layout/chevron2"/>
    <dgm:cxn modelId="{FF467B96-67A9-4CEE-8FF3-470EB91E538C}" type="presOf" srcId="{FAC0159D-2089-4A47-83CE-AA8DF3064CC8}" destId="{8C9E8D33-7D0D-4FCD-8661-73855DFD740F}" srcOrd="0" destOrd="0" presId="urn:microsoft.com/office/officeart/2005/8/layout/chevron2"/>
    <dgm:cxn modelId="{C7FCD73D-80B6-4B52-ABBF-FC0B5A6AE96F}" type="presOf" srcId="{94AB079F-9AE8-49CF-AEBC-A2F7E507FF2A}" destId="{2856509C-644F-4D30-8FE9-77E9DFC7D82A}" srcOrd="0" destOrd="0" presId="urn:microsoft.com/office/officeart/2005/8/layout/chevron2"/>
    <dgm:cxn modelId="{20859A9F-0ED5-402B-A588-CC70711144C6}" srcId="{F5C9194B-D9C6-487C-A976-915296193347}" destId="{F2B5476F-2191-4458-B8AE-418BE6FAAAF0}" srcOrd="2" destOrd="0" parTransId="{2D6402E6-1E05-4BCA-BD89-22B0B8329C5B}" sibTransId="{4DD3342A-7AA7-47A5-93F7-A32CA2E0FBED}"/>
    <dgm:cxn modelId="{BE6FC682-595C-4305-8775-5186E4EE100E}" type="presParOf" srcId="{2CB309C6-986D-401C-B498-086A6BFD6196}" destId="{922E4DF2-3121-4244-9AB1-84DED958F41C}" srcOrd="0" destOrd="0" presId="urn:microsoft.com/office/officeart/2005/8/layout/chevron2"/>
    <dgm:cxn modelId="{FE65F7CC-3C20-431F-9C17-7A301B574A1C}" type="presParOf" srcId="{922E4DF2-3121-4244-9AB1-84DED958F41C}" destId="{03D23348-1F1C-49BB-94F4-31A645635AC5}" srcOrd="0" destOrd="0" presId="urn:microsoft.com/office/officeart/2005/8/layout/chevron2"/>
    <dgm:cxn modelId="{40F20743-8EA5-42BB-BC0E-DC30E2BCA421}" type="presParOf" srcId="{922E4DF2-3121-4244-9AB1-84DED958F41C}" destId="{3EBDAAEE-125B-4FAB-B178-028C78000C42}" srcOrd="1" destOrd="0" presId="urn:microsoft.com/office/officeart/2005/8/layout/chevron2"/>
    <dgm:cxn modelId="{7601DDE0-D295-4F56-93F2-0C532C1C7BFB}" type="presParOf" srcId="{2CB309C6-986D-401C-B498-086A6BFD6196}" destId="{EC2247C8-36CF-463D-A76C-872C854ABE24}" srcOrd="1" destOrd="0" presId="urn:microsoft.com/office/officeart/2005/8/layout/chevron2"/>
    <dgm:cxn modelId="{F5711ECA-41B8-4D69-8F77-C784608A8CDB}" type="presParOf" srcId="{2CB309C6-986D-401C-B498-086A6BFD6196}" destId="{FC2AD903-E620-4857-9167-13D9D90D3EA0}" srcOrd="2" destOrd="0" presId="urn:microsoft.com/office/officeart/2005/8/layout/chevron2"/>
    <dgm:cxn modelId="{7C8EB1B7-DCB3-4792-8F72-B8049656A071}" type="presParOf" srcId="{FC2AD903-E620-4857-9167-13D9D90D3EA0}" destId="{8C9E8D33-7D0D-4FCD-8661-73855DFD740F}" srcOrd="0" destOrd="0" presId="urn:microsoft.com/office/officeart/2005/8/layout/chevron2"/>
    <dgm:cxn modelId="{758DDF39-7053-4E25-8FA0-EBF83AFFBFA6}" type="presParOf" srcId="{FC2AD903-E620-4857-9167-13D9D90D3EA0}" destId="{87252B9C-7734-431D-A945-9C892068B324}" srcOrd="1" destOrd="0" presId="urn:microsoft.com/office/officeart/2005/8/layout/chevron2"/>
    <dgm:cxn modelId="{3C0DF939-B6CC-48CD-A297-52D94B027828}" type="presParOf" srcId="{2CB309C6-986D-401C-B498-086A6BFD6196}" destId="{CD8D6CD5-0660-45B8-9E5D-5D265C8F3360}" srcOrd="3" destOrd="0" presId="urn:microsoft.com/office/officeart/2005/8/layout/chevron2"/>
    <dgm:cxn modelId="{D017ACCD-1D54-46CC-8784-E280FE213D4B}" type="presParOf" srcId="{2CB309C6-986D-401C-B498-086A6BFD6196}" destId="{343EAFEE-DFEB-4B39-90B7-4B02B6045A13}" srcOrd="4" destOrd="0" presId="urn:microsoft.com/office/officeart/2005/8/layout/chevron2"/>
    <dgm:cxn modelId="{8DB55AF7-39D2-4BE0-AF60-362C94D0F1B7}" type="presParOf" srcId="{343EAFEE-DFEB-4B39-90B7-4B02B6045A13}" destId="{24D3607B-CA3B-477C-9FE1-2A89D80D0E4D}" srcOrd="0" destOrd="0" presId="urn:microsoft.com/office/officeart/2005/8/layout/chevron2"/>
    <dgm:cxn modelId="{0C3BD06C-DBBF-4E7D-89F5-5FB52EA51F57}" type="presParOf" srcId="{343EAFEE-DFEB-4B39-90B7-4B02B6045A13}" destId="{C72EB52E-A71A-4CCA-B88F-91841F8AE562}" srcOrd="1" destOrd="0" presId="urn:microsoft.com/office/officeart/2005/8/layout/chevron2"/>
    <dgm:cxn modelId="{F44C71EB-D06A-4E5B-BD16-5F331E46C1AA}" type="presParOf" srcId="{2CB309C6-986D-401C-B498-086A6BFD6196}" destId="{F34FFA8F-45B8-4A98-93F5-B2C1C9C2B0CA}" srcOrd="5" destOrd="0" presId="urn:microsoft.com/office/officeart/2005/8/layout/chevron2"/>
    <dgm:cxn modelId="{66838504-B4C8-4109-8F6E-58305E938131}" type="presParOf" srcId="{2CB309C6-986D-401C-B498-086A6BFD6196}" destId="{C32101FE-5818-4ED4-A777-6DC997CB3421}" srcOrd="6" destOrd="0" presId="urn:microsoft.com/office/officeart/2005/8/layout/chevron2"/>
    <dgm:cxn modelId="{07A7D79D-2639-447B-BA1F-ED44150ECF90}" type="presParOf" srcId="{C32101FE-5818-4ED4-A777-6DC997CB3421}" destId="{F5E51022-A663-4900-ACFF-88D8E221050A}" srcOrd="0" destOrd="0" presId="urn:microsoft.com/office/officeart/2005/8/layout/chevron2"/>
    <dgm:cxn modelId="{AB340A07-8BA0-47BE-8F1D-7F5CB6DB93C7}" type="presParOf" srcId="{C32101FE-5818-4ED4-A777-6DC997CB3421}" destId="{2856509C-644F-4D30-8FE9-77E9DFC7D82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58B80-B38B-4248-9674-B356A481B7CE}">
      <dsp:nvSpPr>
        <dsp:cNvPr id="0" name=""/>
        <dsp:cNvSpPr/>
      </dsp:nvSpPr>
      <dsp:spPr>
        <a:xfrm>
          <a:off x="0" y="392"/>
          <a:ext cx="723900" cy="458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E1</a:t>
          </a:r>
          <a:endParaRPr lang="zh-TW" altLang="en-US" sz="2000" kern="1200" dirty="0"/>
        </a:p>
      </dsp:txBody>
      <dsp:txXfrm>
        <a:off x="13441" y="13833"/>
        <a:ext cx="697018" cy="432020"/>
      </dsp:txXfrm>
    </dsp:sp>
    <dsp:sp modelId="{4AFFFB69-FF9C-45DA-B48A-63AB3402BBB7}">
      <dsp:nvSpPr>
        <dsp:cNvPr id="0" name=""/>
        <dsp:cNvSpPr/>
      </dsp:nvSpPr>
      <dsp:spPr>
        <a:xfrm rot="5400000">
          <a:off x="275905" y="470767"/>
          <a:ext cx="172088" cy="206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 rot="-5400000">
        <a:off x="299997" y="487976"/>
        <a:ext cx="123904" cy="120462"/>
      </dsp:txXfrm>
    </dsp:sp>
    <dsp:sp modelId="{7368D3E0-697D-45F1-8F18-9FDACE7A63D7}">
      <dsp:nvSpPr>
        <dsp:cNvPr id="0" name=""/>
        <dsp:cNvSpPr/>
      </dsp:nvSpPr>
      <dsp:spPr>
        <a:xfrm>
          <a:off x="0" y="688745"/>
          <a:ext cx="723900" cy="458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E2</a:t>
          </a:r>
          <a:endParaRPr lang="zh-TW" altLang="en-US" sz="2000" kern="1200" dirty="0"/>
        </a:p>
      </dsp:txBody>
      <dsp:txXfrm>
        <a:off x="13441" y="702186"/>
        <a:ext cx="697018" cy="432020"/>
      </dsp:txXfrm>
    </dsp:sp>
    <dsp:sp modelId="{9BE666E9-4031-49D7-9E71-E402D8E9C380}">
      <dsp:nvSpPr>
        <dsp:cNvPr id="0" name=""/>
        <dsp:cNvSpPr/>
      </dsp:nvSpPr>
      <dsp:spPr>
        <a:xfrm rot="5400000">
          <a:off x="275905" y="1159121"/>
          <a:ext cx="172088" cy="206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 rot="-5400000">
        <a:off x="299997" y="1176330"/>
        <a:ext cx="123904" cy="120462"/>
      </dsp:txXfrm>
    </dsp:sp>
    <dsp:sp modelId="{2BFDE7D3-9296-4F08-ADEB-5469F16BF351}">
      <dsp:nvSpPr>
        <dsp:cNvPr id="0" name=""/>
        <dsp:cNvSpPr/>
      </dsp:nvSpPr>
      <dsp:spPr>
        <a:xfrm>
          <a:off x="0" y="1377099"/>
          <a:ext cx="723900" cy="458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E3</a:t>
          </a:r>
          <a:endParaRPr lang="zh-TW" altLang="en-US" sz="2000" kern="1200" dirty="0"/>
        </a:p>
      </dsp:txBody>
      <dsp:txXfrm>
        <a:off x="13441" y="1390540"/>
        <a:ext cx="697018" cy="432020"/>
      </dsp:txXfrm>
    </dsp:sp>
    <dsp:sp modelId="{AEDD825D-5DE8-4C60-93CA-D2C835C51911}">
      <dsp:nvSpPr>
        <dsp:cNvPr id="0" name=""/>
        <dsp:cNvSpPr/>
      </dsp:nvSpPr>
      <dsp:spPr>
        <a:xfrm rot="5400000">
          <a:off x="275905" y="1847474"/>
          <a:ext cx="172088" cy="206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 rot="-5400000">
        <a:off x="299997" y="1864683"/>
        <a:ext cx="123904" cy="120462"/>
      </dsp:txXfrm>
    </dsp:sp>
    <dsp:sp modelId="{1466CC96-775D-4514-9783-A45610F1D748}">
      <dsp:nvSpPr>
        <dsp:cNvPr id="0" name=""/>
        <dsp:cNvSpPr/>
      </dsp:nvSpPr>
      <dsp:spPr>
        <a:xfrm>
          <a:off x="0" y="2065453"/>
          <a:ext cx="723900" cy="458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J</a:t>
          </a:r>
          <a:endParaRPr lang="zh-TW" altLang="en-US" sz="2000" kern="1200" dirty="0"/>
        </a:p>
      </dsp:txBody>
      <dsp:txXfrm>
        <a:off x="13441" y="2078894"/>
        <a:ext cx="697018" cy="432020"/>
      </dsp:txXfrm>
    </dsp:sp>
    <dsp:sp modelId="{5D7C5B3C-8574-481F-8AE7-28A49B429F4A}">
      <dsp:nvSpPr>
        <dsp:cNvPr id="0" name=""/>
        <dsp:cNvSpPr/>
      </dsp:nvSpPr>
      <dsp:spPr>
        <a:xfrm rot="5400000">
          <a:off x="275905" y="2535828"/>
          <a:ext cx="172088" cy="206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 rot="-5400000">
        <a:off x="299997" y="2553037"/>
        <a:ext cx="123904" cy="120462"/>
      </dsp:txXfrm>
    </dsp:sp>
    <dsp:sp modelId="{1B3B8AF8-2626-4365-9359-34EFB21843CB}">
      <dsp:nvSpPr>
        <dsp:cNvPr id="0" name=""/>
        <dsp:cNvSpPr/>
      </dsp:nvSpPr>
      <dsp:spPr>
        <a:xfrm>
          <a:off x="0" y="2753807"/>
          <a:ext cx="723900" cy="458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U</a:t>
          </a:r>
          <a:endParaRPr lang="zh-TW" altLang="en-US" sz="2000" kern="1200" dirty="0"/>
        </a:p>
      </dsp:txBody>
      <dsp:txXfrm>
        <a:off x="13441" y="2767248"/>
        <a:ext cx="697018" cy="432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5C985-4DCF-4A98-955F-73C3BD2136C6}">
      <dsp:nvSpPr>
        <dsp:cNvPr id="0" name=""/>
        <dsp:cNvSpPr/>
      </dsp:nvSpPr>
      <dsp:spPr>
        <a:xfrm>
          <a:off x="565569" y="468732"/>
          <a:ext cx="3126535" cy="3126535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39091-FAD4-4EEC-8E5D-461B28E72956}">
      <dsp:nvSpPr>
        <dsp:cNvPr id="0" name=""/>
        <dsp:cNvSpPr/>
      </dsp:nvSpPr>
      <dsp:spPr>
        <a:xfrm>
          <a:off x="565569" y="468732"/>
          <a:ext cx="3126535" cy="3126535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49BECA-7A85-4337-88FE-426ECA485494}">
      <dsp:nvSpPr>
        <dsp:cNvPr id="0" name=""/>
        <dsp:cNvSpPr/>
      </dsp:nvSpPr>
      <dsp:spPr>
        <a:xfrm>
          <a:off x="565569" y="468732"/>
          <a:ext cx="3126535" cy="3126535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EA7F24-1503-48FA-B4A7-2D448AE0595B}">
      <dsp:nvSpPr>
        <dsp:cNvPr id="0" name=""/>
        <dsp:cNvSpPr/>
      </dsp:nvSpPr>
      <dsp:spPr>
        <a:xfrm>
          <a:off x="565569" y="468732"/>
          <a:ext cx="3126535" cy="3126535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3CD02-E5F6-4043-8BA4-FEFF8AAF68F6}">
      <dsp:nvSpPr>
        <dsp:cNvPr id="0" name=""/>
        <dsp:cNvSpPr/>
      </dsp:nvSpPr>
      <dsp:spPr>
        <a:xfrm>
          <a:off x="1409523" y="1312685"/>
          <a:ext cx="1438628" cy="14386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6000" kern="1200" dirty="0" smtClean="0"/>
            <a:t>A1</a:t>
          </a:r>
          <a:endParaRPr lang="zh-TW" altLang="en-US" sz="6000" kern="1200" dirty="0"/>
        </a:p>
      </dsp:txBody>
      <dsp:txXfrm>
        <a:off x="1620205" y="1523367"/>
        <a:ext cx="1017264" cy="1017264"/>
      </dsp:txXfrm>
    </dsp:sp>
    <dsp:sp modelId="{23275CB4-C3EC-400E-9C46-6D6FCB4906D4}">
      <dsp:nvSpPr>
        <dsp:cNvPr id="0" name=""/>
        <dsp:cNvSpPr/>
      </dsp:nvSpPr>
      <dsp:spPr>
        <a:xfrm>
          <a:off x="1625317" y="1465"/>
          <a:ext cx="1007039" cy="10070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+mj-ea"/>
              <a:ea typeface="+mj-ea"/>
            </a:rPr>
            <a:t>數學</a:t>
          </a:r>
          <a:endParaRPr lang="en-US" altLang="zh-TW" sz="2400" kern="1200" dirty="0" smtClean="0">
            <a:latin typeface="+mj-ea"/>
            <a:ea typeface="+mj-ea"/>
          </a:endParaRPr>
        </a:p>
      </dsp:txBody>
      <dsp:txXfrm>
        <a:off x="1772794" y="148942"/>
        <a:ext cx="712085" cy="712085"/>
      </dsp:txXfrm>
    </dsp:sp>
    <dsp:sp modelId="{D73E4ECE-1755-4AFB-9C17-E122E1AE25AB}">
      <dsp:nvSpPr>
        <dsp:cNvPr id="0" name=""/>
        <dsp:cNvSpPr/>
      </dsp:nvSpPr>
      <dsp:spPr>
        <a:xfrm>
          <a:off x="3152331" y="1528480"/>
          <a:ext cx="1007039" cy="10070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+mj-ea"/>
              <a:ea typeface="+mj-ea"/>
            </a:rPr>
            <a:t>語文</a:t>
          </a:r>
          <a:endParaRPr lang="zh-TW" altLang="en-US" sz="2400" kern="1200" dirty="0">
            <a:latin typeface="+mj-ea"/>
            <a:ea typeface="+mj-ea"/>
          </a:endParaRPr>
        </a:p>
      </dsp:txBody>
      <dsp:txXfrm>
        <a:off x="3299808" y="1675957"/>
        <a:ext cx="712085" cy="712085"/>
      </dsp:txXfrm>
    </dsp:sp>
    <dsp:sp modelId="{A9548150-EBA2-4F02-899A-5811D986A0B7}">
      <dsp:nvSpPr>
        <dsp:cNvPr id="0" name=""/>
        <dsp:cNvSpPr/>
      </dsp:nvSpPr>
      <dsp:spPr>
        <a:xfrm>
          <a:off x="1625317" y="3055494"/>
          <a:ext cx="1007039" cy="10070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+mj-ea"/>
              <a:ea typeface="+mj-ea"/>
            </a:rPr>
            <a:t>自然科學</a:t>
          </a:r>
          <a:endParaRPr lang="zh-TW" altLang="en-US" sz="2400" kern="1200" dirty="0">
            <a:latin typeface="+mj-ea"/>
            <a:ea typeface="+mj-ea"/>
          </a:endParaRPr>
        </a:p>
      </dsp:txBody>
      <dsp:txXfrm>
        <a:off x="1772794" y="3202971"/>
        <a:ext cx="712085" cy="712085"/>
      </dsp:txXfrm>
    </dsp:sp>
    <dsp:sp modelId="{A8C5C306-076E-4136-9B2E-F271265FE520}">
      <dsp:nvSpPr>
        <dsp:cNvPr id="0" name=""/>
        <dsp:cNvSpPr/>
      </dsp:nvSpPr>
      <dsp:spPr>
        <a:xfrm>
          <a:off x="98303" y="1528480"/>
          <a:ext cx="1007039" cy="10070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+mj-ea"/>
              <a:ea typeface="+mj-ea"/>
            </a:rPr>
            <a:t>社會</a:t>
          </a:r>
          <a:endParaRPr lang="zh-TW" altLang="en-US" sz="2400" kern="1200" dirty="0">
            <a:latin typeface="+mj-ea"/>
            <a:ea typeface="+mj-ea"/>
          </a:endParaRPr>
        </a:p>
      </dsp:txBody>
      <dsp:txXfrm>
        <a:off x="245780" y="1675957"/>
        <a:ext cx="712085" cy="7120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800F74-876C-4D8D-B88E-5B7D0B800053}">
      <dsp:nvSpPr>
        <dsp:cNvPr id="0" name=""/>
        <dsp:cNvSpPr/>
      </dsp:nvSpPr>
      <dsp:spPr>
        <a:xfrm>
          <a:off x="3135412" y="138870"/>
          <a:ext cx="2873175" cy="287317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dirty="0" smtClean="0">
              <a:latin typeface="+mj-ea"/>
              <a:ea typeface="+mj-ea"/>
            </a:rPr>
            <a:t>跨校專業</a:t>
          </a:r>
          <a:endParaRPr lang="en-US" altLang="zh-TW" sz="3200" b="1" kern="1200" dirty="0" smtClean="0">
            <a:latin typeface="+mj-ea"/>
            <a:ea typeface="+mj-ea"/>
          </a:endParaRP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dirty="0" smtClean="0">
              <a:latin typeface="+mj-ea"/>
              <a:ea typeface="+mj-ea"/>
            </a:rPr>
            <a:t>社群</a:t>
          </a:r>
          <a:endParaRPr lang="zh-TW" altLang="en-US" sz="3200" b="1" kern="1200" dirty="0">
            <a:latin typeface="+mj-ea"/>
            <a:ea typeface="+mj-ea"/>
          </a:endParaRPr>
        </a:p>
      </dsp:txBody>
      <dsp:txXfrm>
        <a:off x="3518502" y="641675"/>
        <a:ext cx="2106995" cy="1292928"/>
      </dsp:txXfrm>
    </dsp:sp>
    <dsp:sp modelId="{EB8ABA30-09F6-435B-89CE-6D61DA9F717C}">
      <dsp:nvSpPr>
        <dsp:cNvPr id="0" name=""/>
        <dsp:cNvSpPr/>
      </dsp:nvSpPr>
      <dsp:spPr>
        <a:xfrm>
          <a:off x="4172149" y="1934604"/>
          <a:ext cx="2873175" cy="287317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dirty="0" smtClean="0">
              <a:latin typeface="+mj-ea"/>
              <a:ea typeface="+mj-ea"/>
            </a:rPr>
            <a:t>校內教學</a:t>
          </a:r>
          <a:endParaRPr lang="en-US" altLang="zh-TW" sz="3200" b="1" kern="1200" dirty="0" smtClean="0">
            <a:latin typeface="+mj-ea"/>
            <a:ea typeface="+mj-ea"/>
          </a:endParaRP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dirty="0" smtClean="0">
              <a:latin typeface="+mj-ea"/>
              <a:ea typeface="+mj-ea"/>
            </a:rPr>
            <a:t>研究會</a:t>
          </a:r>
          <a:endParaRPr lang="zh-TW" altLang="en-US" sz="3200" b="1" kern="1200" dirty="0">
            <a:latin typeface="+mj-ea"/>
            <a:ea typeface="+mj-ea"/>
          </a:endParaRPr>
        </a:p>
      </dsp:txBody>
      <dsp:txXfrm>
        <a:off x="5050862" y="2676841"/>
        <a:ext cx="1723905" cy="1580246"/>
      </dsp:txXfrm>
    </dsp:sp>
    <dsp:sp modelId="{C37708FC-42E8-4E7A-9451-A937B57E2627}">
      <dsp:nvSpPr>
        <dsp:cNvPr id="0" name=""/>
        <dsp:cNvSpPr/>
      </dsp:nvSpPr>
      <dsp:spPr>
        <a:xfrm>
          <a:off x="2098675" y="1934604"/>
          <a:ext cx="2873175" cy="287317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dirty="0" smtClean="0">
              <a:latin typeface="+mj-ea"/>
              <a:ea typeface="+mj-ea"/>
            </a:rPr>
            <a:t>跨科專業</a:t>
          </a:r>
          <a:endParaRPr lang="en-US" altLang="zh-TW" sz="3200" b="1" kern="1200" dirty="0" smtClean="0">
            <a:latin typeface="+mj-ea"/>
            <a:ea typeface="+mj-ea"/>
          </a:endParaRP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dirty="0" smtClean="0">
              <a:latin typeface="+mj-ea"/>
              <a:ea typeface="+mj-ea"/>
            </a:rPr>
            <a:t>社群</a:t>
          </a:r>
          <a:endParaRPr lang="zh-TW" altLang="en-US" sz="3200" b="1" kern="1200" dirty="0">
            <a:latin typeface="+mj-ea"/>
            <a:ea typeface="+mj-ea"/>
          </a:endParaRPr>
        </a:p>
      </dsp:txBody>
      <dsp:txXfrm>
        <a:off x="2369232" y="2676841"/>
        <a:ext cx="1723905" cy="15802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800F74-876C-4D8D-B88E-5B7D0B800053}">
      <dsp:nvSpPr>
        <dsp:cNvPr id="0" name=""/>
        <dsp:cNvSpPr/>
      </dsp:nvSpPr>
      <dsp:spPr>
        <a:xfrm>
          <a:off x="3135412" y="138870"/>
          <a:ext cx="2873175" cy="287317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dirty="0" smtClean="0">
              <a:latin typeface="+mj-ea"/>
              <a:ea typeface="+mj-ea"/>
            </a:rPr>
            <a:t>群科屬性相近</a:t>
          </a:r>
          <a:endParaRPr lang="zh-TW" altLang="en-US" sz="3200" b="1" kern="1200" dirty="0">
            <a:latin typeface="+mj-ea"/>
            <a:ea typeface="+mj-ea"/>
          </a:endParaRPr>
        </a:p>
      </dsp:txBody>
      <dsp:txXfrm>
        <a:off x="3518502" y="641675"/>
        <a:ext cx="2106995" cy="1292928"/>
      </dsp:txXfrm>
    </dsp:sp>
    <dsp:sp modelId="{EB8ABA30-09F6-435B-89CE-6D61DA9F717C}">
      <dsp:nvSpPr>
        <dsp:cNvPr id="0" name=""/>
        <dsp:cNvSpPr/>
      </dsp:nvSpPr>
      <dsp:spPr>
        <a:xfrm>
          <a:off x="4172149" y="1934604"/>
          <a:ext cx="2873175" cy="287317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dirty="0" smtClean="0">
              <a:latin typeface="+mj-ea"/>
              <a:ea typeface="+mj-ea"/>
            </a:rPr>
            <a:t>學校區域鄰近</a:t>
          </a:r>
          <a:endParaRPr lang="zh-TW" altLang="en-US" sz="3200" b="1" kern="1200" dirty="0">
            <a:latin typeface="+mj-ea"/>
            <a:ea typeface="+mj-ea"/>
          </a:endParaRPr>
        </a:p>
      </dsp:txBody>
      <dsp:txXfrm>
        <a:off x="5050862" y="2676841"/>
        <a:ext cx="1723905" cy="1580246"/>
      </dsp:txXfrm>
    </dsp:sp>
    <dsp:sp modelId="{C37708FC-42E8-4E7A-9451-A937B57E2627}">
      <dsp:nvSpPr>
        <dsp:cNvPr id="0" name=""/>
        <dsp:cNvSpPr/>
      </dsp:nvSpPr>
      <dsp:spPr>
        <a:xfrm>
          <a:off x="2098675" y="1934604"/>
          <a:ext cx="2873175" cy="287317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dirty="0" smtClean="0">
              <a:latin typeface="+mj-ea"/>
              <a:ea typeface="+mj-ea"/>
            </a:rPr>
            <a:t>學生性質相似</a:t>
          </a:r>
          <a:endParaRPr lang="zh-TW" altLang="en-US" sz="3200" b="1" kern="1200" dirty="0">
            <a:latin typeface="+mj-ea"/>
            <a:ea typeface="+mj-ea"/>
          </a:endParaRPr>
        </a:p>
      </dsp:txBody>
      <dsp:txXfrm>
        <a:off x="2369232" y="2676841"/>
        <a:ext cx="1723905" cy="15802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23348-1F1C-49BB-94F4-31A645635AC5}">
      <dsp:nvSpPr>
        <dsp:cNvPr id="0" name=""/>
        <dsp:cNvSpPr/>
      </dsp:nvSpPr>
      <dsp:spPr>
        <a:xfrm rot="5400000">
          <a:off x="-202406" y="209195"/>
          <a:ext cx="1349376" cy="94456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ts val="2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 smtClean="0">
              <a:latin typeface="+mj-ea"/>
              <a:ea typeface="+mj-ea"/>
            </a:rPr>
            <a:t>科目</a:t>
          </a:r>
          <a:r>
            <a:rPr lang="en-US" altLang="zh-TW" sz="2000" b="1" kern="1200" dirty="0" smtClean="0">
              <a:latin typeface="+mj-ea"/>
              <a:ea typeface="+mj-ea"/>
            </a:rPr>
            <a:t/>
          </a:r>
          <a:br>
            <a:rPr lang="en-US" altLang="zh-TW" sz="2000" b="1" kern="1200" dirty="0" smtClean="0">
              <a:latin typeface="+mj-ea"/>
              <a:ea typeface="+mj-ea"/>
            </a:rPr>
          </a:br>
          <a:r>
            <a:rPr lang="zh-TW" altLang="en-US" sz="2000" b="1" kern="1200" dirty="0" smtClean="0">
              <a:latin typeface="+mj-ea"/>
              <a:ea typeface="+mj-ea"/>
            </a:rPr>
            <a:t>學分數</a:t>
          </a:r>
          <a:endParaRPr lang="zh-TW" altLang="en-US" sz="2000" b="1" kern="1200" dirty="0">
            <a:latin typeface="+mj-ea"/>
            <a:ea typeface="+mj-ea"/>
          </a:endParaRPr>
        </a:p>
      </dsp:txBody>
      <dsp:txXfrm rot="-5400000">
        <a:off x="1" y="479071"/>
        <a:ext cx="944563" cy="404813"/>
      </dsp:txXfrm>
    </dsp:sp>
    <dsp:sp modelId="{3EBDAAEE-125B-4FAB-B178-028C78000C42}">
      <dsp:nvSpPr>
        <dsp:cNvPr id="0" name=""/>
        <dsp:cNvSpPr/>
      </dsp:nvSpPr>
      <dsp:spPr>
        <a:xfrm rot="5400000">
          <a:off x="3795878" y="-2844526"/>
          <a:ext cx="877556" cy="65801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ts val="24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1800" kern="1200" dirty="0" smtClean="0">
              <a:latin typeface="+mj-ea"/>
              <a:ea typeface="+mj-ea"/>
            </a:rPr>
            <a:t>確認規劃科目、開設學期與學分數。</a:t>
          </a:r>
          <a:endParaRPr lang="zh-TW" altLang="en-US" sz="1800" kern="1200" dirty="0">
            <a:latin typeface="+mj-ea"/>
            <a:ea typeface="+mj-ea"/>
          </a:endParaRPr>
        </a:p>
        <a:p>
          <a:pPr marL="171450" lvl="1" indent="-171450" algn="l" defTabSz="800100">
            <a:lnSpc>
              <a:spcPts val="24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1800" kern="1200" dirty="0" smtClean="0">
              <a:latin typeface="+mj-ea"/>
              <a:ea typeface="+mj-ea"/>
            </a:rPr>
            <a:t>評估大約需要多少單元</a:t>
          </a:r>
          <a:r>
            <a:rPr lang="en-US" altLang="zh-TW" sz="1800" kern="1200" dirty="0" smtClean="0">
              <a:latin typeface="+mj-ea"/>
              <a:ea typeface="+mj-ea"/>
            </a:rPr>
            <a:t>(</a:t>
          </a:r>
          <a:r>
            <a:rPr lang="zh-TW" altLang="en-US" sz="1800" kern="1200" dirty="0" smtClean="0">
              <a:latin typeface="+mj-ea"/>
              <a:ea typeface="+mj-ea"/>
            </a:rPr>
            <a:t>每單元</a:t>
          </a:r>
          <a:r>
            <a:rPr lang="en-US" altLang="zh-TW" sz="1800" kern="1200" dirty="0" smtClean="0">
              <a:latin typeface="+mj-ea"/>
              <a:ea typeface="+mj-ea"/>
            </a:rPr>
            <a:t>6</a:t>
          </a:r>
          <a:r>
            <a:rPr lang="zh-TW" altLang="en-US" sz="1800" kern="1200" dirty="0" smtClean="0">
              <a:latin typeface="+mj-ea"/>
              <a:ea typeface="+mj-ea"/>
            </a:rPr>
            <a:t>至</a:t>
          </a:r>
          <a:r>
            <a:rPr lang="en-US" altLang="zh-TW" sz="1800" kern="1200" dirty="0" smtClean="0">
              <a:latin typeface="+mj-ea"/>
              <a:ea typeface="+mj-ea"/>
            </a:rPr>
            <a:t>8</a:t>
          </a:r>
          <a:r>
            <a:rPr lang="zh-TW" altLang="en-US" sz="1800" kern="1200" dirty="0" smtClean="0">
              <a:latin typeface="+mj-ea"/>
              <a:ea typeface="+mj-ea"/>
            </a:rPr>
            <a:t>節</a:t>
          </a:r>
          <a:r>
            <a:rPr lang="en-US" altLang="zh-TW" sz="1800" kern="1200" dirty="0" smtClean="0">
              <a:latin typeface="+mj-ea"/>
              <a:ea typeface="+mj-ea"/>
            </a:rPr>
            <a:t>)</a:t>
          </a:r>
          <a:r>
            <a:rPr lang="zh-TW" altLang="en-US" sz="1800" kern="1200" dirty="0" smtClean="0">
              <a:latin typeface="+mj-ea"/>
              <a:ea typeface="+mj-ea"/>
            </a:rPr>
            <a:t>。</a:t>
          </a:r>
          <a:endParaRPr lang="zh-TW" altLang="en-US" sz="1800" kern="1200" dirty="0">
            <a:latin typeface="+mj-ea"/>
            <a:ea typeface="+mj-ea"/>
          </a:endParaRPr>
        </a:p>
      </dsp:txBody>
      <dsp:txXfrm rot="-5400000">
        <a:off x="944564" y="49627"/>
        <a:ext cx="6537347" cy="791878"/>
      </dsp:txXfrm>
    </dsp:sp>
    <dsp:sp modelId="{8C9E8D33-7D0D-4FCD-8661-73855DFD740F}">
      <dsp:nvSpPr>
        <dsp:cNvPr id="0" name=""/>
        <dsp:cNvSpPr/>
      </dsp:nvSpPr>
      <dsp:spPr>
        <a:xfrm rot="5400000">
          <a:off x="-202406" y="1413285"/>
          <a:ext cx="1349376" cy="94456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 smtClean="0">
              <a:latin typeface="+mj-ea"/>
              <a:ea typeface="+mj-ea"/>
            </a:rPr>
            <a:t>羅列學習重點</a:t>
          </a:r>
          <a:endParaRPr lang="zh-TW" altLang="en-US" sz="2000" b="1" kern="1200" dirty="0">
            <a:latin typeface="+mj-ea"/>
            <a:ea typeface="+mj-ea"/>
          </a:endParaRPr>
        </a:p>
      </dsp:txBody>
      <dsp:txXfrm rot="-5400000">
        <a:off x="1" y="1683161"/>
        <a:ext cx="944563" cy="404813"/>
      </dsp:txXfrm>
    </dsp:sp>
    <dsp:sp modelId="{87252B9C-7734-431D-A945-9C892068B324}">
      <dsp:nvSpPr>
        <dsp:cNvPr id="0" name=""/>
        <dsp:cNvSpPr/>
      </dsp:nvSpPr>
      <dsp:spPr>
        <a:xfrm rot="5400000">
          <a:off x="3796109" y="-1640666"/>
          <a:ext cx="877094" cy="65801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+mj-ea"/>
              <a:ea typeface="+mj-ea"/>
            </a:rPr>
            <a:t>使用雙向細目表，決定列出預納入的學習表現。</a:t>
          </a:r>
          <a:endParaRPr lang="zh-TW" altLang="en-US" sz="1800" kern="1200" dirty="0">
            <a:latin typeface="+mj-ea"/>
            <a:ea typeface="+mj-ea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+mj-ea"/>
              <a:ea typeface="+mj-ea"/>
            </a:rPr>
            <a:t>檢視學習內容，篩選出適用的學學習內容。</a:t>
          </a:r>
          <a:endParaRPr lang="zh-TW" altLang="en-US" sz="1800" kern="1200" dirty="0">
            <a:latin typeface="+mj-ea"/>
            <a:ea typeface="+mj-ea"/>
          </a:endParaRPr>
        </a:p>
      </dsp:txBody>
      <dsp:txXfrm rot="-5400000">
        <a:off x="944563" y="1253696"/>
        <a:ext cx="6537370" cy="791462"/>
      </dsp:txXfrm>
    </dsp:sp>
    <dsp:sp modelId="{24D3607B-CA3B-477C-9FE1-2A89D80D0E4D}">
      <dsp:nvSpPr>
        <dsp:cNvPr id="0" name=""/>
        <dsp:cNvSpPr/>
      </dsp:nvSpPr>
      <dsp:spPr>
        <a:xfrm rot="5400000">
          <a:off x="-202406" y="2617375"/>
          <a:ext cx="1349376" cy="94456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 smtClean="0">
              <a:latin typeface="+mj-ea"/>
              <a:ea typeface="+mj-ea"/>
            </a:rPr>
            <a:t>單元</a:t>
          </a:r>
          <a:r>
            <a:rPr lang="en-US" altLang="zh-TW" sz="2000" b="1" kern="1200" dirty="0" smtClean="0">
              <a:latin typeface="+mj-ea"/>
              <a:ea typeface="+mj-ea"/>
            </a:rPr>
            <a:t>/</a:t>
          </a:r>
          <a:r>
            <a:rPr lang="en-US" altLang="zh-TW" sz="1800" b="1" kern="1200" dirty="0" smtClean="0">
              <a:latin typeface="+mj-ea"/>
              <a:ea typeface="+mj-ea"/>
            </a:rPr>
            <a:t/>
          </a:r>
          <a:br>
            <a:rPr lang="en-US" altLang="zh-TW" sz="1800" b="1" kern="1200" dirty="0" smtClean="0">
              <a:latin typeface="+mj-ea"/>
              <a:ea typeface="+mj-ea"/>
            </a:rPr>
          </a:br>
          <a:r>
            <a:rPr lang="zh-TW" altLang="en-US" sz="2000" b="1" kern="1200" dirty="0" smtClean="0">
              <a:latin typeface="+mj-ea"/>
              <a:ea typeface="+mj-ea"/>
            </a:rPr>
            <a:t>細項</a:t>
          </a:r>
          <a:endParaRPr lang="zh-TW" altLang="en-US" sz="2000" b="1" kern="1200" dirty="0">
            <a:latin typeface="+mj-ea"/>
            <a:ea typeface="+mj-ea"/>
          </a:endParaRPr>
        </a:p>
      </dsp:txBody>
      <dsp:txXfrm rot="-5400000">
        <a:off x="1" y="2887251"/>
        <a:ext cx="944563" cy="404813"/>
      </dsp:txXfrm>
    </dsp:sp>
    <dsp:sp modelId="{C72EB52E-A71A-4CCA-B88F-91841F8AE562}">
      <dsp:nvSpPr>
        <dsp:cNvPr id="0" name=""/>
        <dsp:cNvSpPr/>
      </dsp:nvSpPr>
      <dsp:spPr>
        <a:xfrm rot="5400000">
          <a:off x="3796109" y="-436576"/>
          <a:ext cx="877094" cy="65801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+mj-ea"/>
              <a:ea typeface="+mj-ea"/>
            </a:rPr>
            <a:t>整合出適切的單元主題與內容細項</a:t>
          </a:r>
          <a:r>
            <a:rPr lang="en-US" altLang="zh-TW" sz="1800" kern="1200" dirty="0" smtClean="0">
              <a:latin typeface="+mj-ea"/>
              <a:ea typeface="+mj-ea"/>
            </a:rPr>
            <a:t>(</a:t>
          </a:r>
          <a:r>
            <a:rPr lang="zh-TW" altLang="en-US" sz="1800" kern="1200" dirty="0" smtClean="0">
              <a:latin typeface="+mj-ea"/>
              <a:ea typeface="+mj-ea"/>
            </a:rPr>
            <a:t>教學進度</a:t>
          </a:r>
          <a:r>
            <a:rPr lang="en-US" altLang="zh-TW" sz="1800" kern="1200" dirty="0" smtClean="0">
              <a:latin typeface="+mj-ea"/>
              <a:ea typeface="+mj-ea"/>
            </a:rPr>
            <a:t>)</a:t>
          </a:r>
          <a:r>
            <a:rPr lang="zh-TW" altLang="en-US" sz="1800" kern="1200" dirty="0" smtClean="0">
              <a:latin typeface="+mj-ea"/>
              <a:ea typeface="+mj-ea"/>
            </a:rPr>
            <a:t>。</a:t>
          </a:r>
          <a:endParaRPr lang="zh-TW" altLang="en-US" sz="1800" kern="1200" dirty="0">
            <a:latin typeface="+mj-ea"/>
            <a:ea typeface="+mj-ea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+mj-ea"/>
              <a:ea typeface="+mj-ea"/>
            </a:rPr>
            <a:t>將單元主題排列出合適的順序</a:t>
          </a:r>
          <a:r>
            <a:rPr lang="en-US" altLang="zh-TW" sz="1800" kern="1200" dirty="0" smtClean="0">
              <a:latin typeface="+mj-ea"/>
              <a:ea typeface="+mj-ea"/>
            </a:rPr>
            <a:t>(</a:t>
          </a:r>
          <a:r>
            <a:rPr lang="zh-TW" altLang="en-US" sz="1800" kern="1200" dirty="0" smtClean="0">
              <a:latin typeface="+mj-ea"/>
              <a:ea typeface="+mj-ea"/>
            </a:rPr>
            <a:t>按規劃學期數支順序思考</a:t>
          </a:r>
          <a:r>
            <a:rPr lang="en-US" altLang="zh-TW" sz="1800" kern="1200" dirty="0" smtClean="0">
              <a:latin typeface="+mj-ea"/>
              <a:ea typeface="+mj-ea"/>
            </a:rPr>
            <a:t>)</a:t>
          </a:r>
          <a:r>
            <a:rPr lang="zh-TW" altLang="en-US" sz="1800" kern="1200" dirty="0" smtClean="0">
              <a:latin typeface="+mj-ea"/>
              <a:ea typeface="+mj-ea"/>
            </a:rPr>
            <a:t>。</a:t>
          </a:r>
          <a:endParaRPr lang="zh-TW" altLang="en-US" sz="1800" kern="1200" dirty="0">
            <a:latin typeface="+mj-ea"/>
            <a:ea typeface="+mj-ea"/>
          </a:endParaRPr>
        </a:p>
      </dsp:txBody>
      <dsp:txXfrm rot="-5400000">
        <a:off x="944563" y="2457786"/>
        <a:ext cx="6537370" cy="791462"/>
      </dsp:txXfrm>
    </dsp:sp>
    <dsp:sp modelId="{F5E51022-A663-4900-ACFF-88D8E221050A}">
      <dsp:nvSpPr>
        <dsp:cNvPr id="0" name=""/>
        <dsp:cNvSpPr/>
      </dsp:nvSpPr>
      <dsp:spPr>
        <a:xfrm rot="5400000">
          <a:off x="-202406" y="3821465"/>
          <a:ext cx="1349376" cy="94456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 smtClean="0">
              <a:latin typeface="+mj-ea"/>
              <a:ea typeface="+mj-ea"/>
            </a:rPr>
            <a:t>教學</a:t>
          </a:r>
          <a:r>
            <a:rPr lang="en-US" altLang="zh-TW" sz="2000" b="1" kern="1200" dirty="0" smtClean="0">
              <a:latin typeface="+mj-ea"/>
              <a:ea typeface="+mj-ea"/>
            </a:rPr>
            <a:t/>
          </a:r>
          <a:br>
            <a:rPr lang="en-US" altLang="zh-TW" sz="2000" b="1" kern="1200" dirty="0" smtClean="0">
              <a:latin typeface="+mj-ea"/>
              <a:ea typeface="+mj-ea"/>
            </a:rPr>
          </a:br>
          <a:r>
            <a:rPr lang="zh-TW" altLang="en-US" sz="2000" b="1" kern="1200" dirty="0" smtClean="0">
              <a:latin typeface="+mj-ea"/>
              <a:ea typeface="+mj-ea"/>
            </a:rPr>
            <a:t>規劃</a:t>
          </a:r>
          <a:endParaRPr lang="zh-TW" altLang="en-US" sz="2000" b="1" kern="1200" dirty="0">
            <a:latin typeface="+mj-ea"/>
            <a:ea typeface="+mj-ea"/>
          </a:endParaRPr>
        </a:p>
      </dsp:txBody>
      <dsp:txXfrm rot="-5400000">
        <a:off x="1" y="4091341"/>
        <a:ext cx="944563" cy="404813"/>
      </dsp:txXfrm>
    </dsp:sp>
    <dsp:sp modelId="{2856509C-644F-4D30-8FE9-77E9DFC7D82A}">
      <dsp:nvSpPr>
        <dsp:cNvPr id="0" name=""/>
        <dsp:cNvSpPr/>
      </dsp:nvSpPr>
      <dsp:spPr>
        <a:xfrm rot="5400000">
          <a:off x="3796109" y="767513"/>
          <a:ext cx="877094" cy="65801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+mj-ea"/>
              <a:ea typeface="+mj-ea"/>
            </a:rPr>
            <a:t>將教學規劃謄入「課程及教學規畫表」或「教學大綱」中。</a:t>
          </a:r>
          <a:endParaRPr lang="zh-TW" altLang="en-US" sz="1800" kern="1200" dirty="0">
            <a:latin typeface="+mj-ea"/>
            <a:ea typeface="+mj-ea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+mj-ea"/>
              <a:ea typeface="+mj-ea"/>
            </a:rPr>
            <a:t>謄入或上傳至填報系統中。</a:t>
          </a:r>
          <a:endParaRPr lang="zh-TW" altLang="en-US" sz="1800" kern="1200" dirty="0">
            <a:latin typeface="+mj-ea"/>
            <a:ea typeface="+mj-ea"/>
          </a:endParaRPr>
        </a:p>
      </dsp:txBody>
      <dsp:txXfrm rot="-5400000">
        <a:off x="944563" y="3661875"/>
        <a:ext cx="6537370" cy="7914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A1064-E531-4FAF-88AF-BAEBCA3A0F31}">
      <dsp:nvSpPr>
        <dsp:cNvPr id="0" name=""/>
        <dsp:cNvSpPr/>
      </dsp:nvSpPr>
      <dsp:spPr>
        <a:xfrm>
          <a:off x="134937" y="0"/>
          <a:ext cx="5961062" cy="2384425"/>
        </a:xfrm>
        <a:prstGeom prst="leftRightRibb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6D8D6A-EE6C-4C8D-955D-FD9D9E7AE1E5}">
      <dsp:nvSpPr>
        <dsp:cNvPr id="0" name=""/>
        <dsp:cNvSpPr/>
      </dsp:nvSpPr>
      <dsp:spPr>
        <a:xfrm>
          <a:off x="782796" y="417274"/>
          <a:ext cx="1967150" cy="116836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9352" rIns="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b="1" kern="1200" dirty="0" smtClean="0">
              <a:latin typeface="+mj-ea"/>
              <a:ea typeface="+mj-ea"/>
            </a:rPr>
            <a:t>普通型</a:t>
          </a:r>
          <a:endParaRPr lang="zh-TW" altLang="en-US" sz="4200" b="1" kern="1200" dirty="0">
            <a:latin typeface="+mj-ea"/>
            <a:ea typeface="+mj-ea"/>
          </a:endParaRPr>
        </a:p>
      </dsp:txBody>
      <dsp:txXfrm>
        <a:off x="782796" y="417274"/>
        <a:ext cx="1967150" cy="1168368"/>
      </dsp:txXfrm>
    </dsp:sp>
    <dsp:sp modelId="{B3DD9C90-E051-43B4-971B-19AA9D673161}">
      <dsp:nvSpPr>
        <dsp:cNvPr id="0" name=""/>
        <dsp:cNvSpPr/>
      </dsp:nvSpPr>
      <dsp:spPr>
        <a:xfrm>
          <a:off x="3048000" y="798782"/>
          <a:ext cx="2324814" cy="116836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9352" rIns="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b="1" kern="1200" dirty="0" smtClean="0">
              <a:latin typeface="+mj-ea"/>
              <a:ea typeface="+mj-ea"/>
            </a:rPr>
            <a:t>技術型</a:t>
          </a:r>
          <a:endParaRPr lang="zh-TW" altLang="en-US" sz="4200" b="1" kern="1200" dirty="0">
            <a:latin typeface="+mj-ea"/>
            <a:ea typeface="+mj-ea"/>
          </a:endParaRPr>
        </a:p>
      </dsp:txBody>
      <dsp:txXfrm>
        <a:off x="3048000" y="798782"/>
        <a:ext cx="2324814" cy="11683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23348-1F1C-49BB-94F4-31A645635AC5}">
      <dsp:nvSpPr>
        <dsp:cNvPr id="0" name=""/>
        <dsp:cNvSpPr/>
      </dsp:nvSpPr>
      <dsp:spPr>
        <a:xfrm rot="5400000">
          <a:off x="-202406" y="209195"/>
          <a:ext cx="1349376" cy="94456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ts val="2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 smtClean="0">
              <a:latin typeface="+mj-ea"/>
              <a:ea typeface="+mj-ea"/>
            </a:rPr>
            <a:t>科目</a:t>
          </a:r>
          <a:r>
            <a:rPr lang="en-US" altLang="zh-TW" sz="2000" b="1" kern="1200" dirty="0" smtClean="0">
              <a:latin typeface="+mj-ea"/>
              <a:ea typeface="+mj-ea"/>
            </a:rPr>
            <a:t/>
          </a:r>
          <a:br>
            <a:rPr lang="en-US" altLang="zh-TW" sz="2000" b="1" kern="1200" dirty="0" smtClean="0">
              <a:latin typeface="+mj-ea"/>
              <a:ea typeface="+mj-ea"/>
            </a:rPr>
          </a:br>
          <a:r>
            <a:rPr lang="zh-TW" altLang="en-US" sz="2000" b="1" kern="1200" dirty="0" smtClean="0">
              <a:latin typeface="+mj-ea"/>
              <a:ea typeface="+mj-ea"/>
            </a:rPr>
            <a:t>學分數</a:t>
          </a:r>
          <a:endParaRPr lang="zh-TW" altLang="en-US" sz="2000" b="1" kern="1200" dirty="0">
            <a:latin typeface="+mj-ea"/>
            <a:ea typeface="+mj-ea"/>
          </a:endParaRPr>
        </a:p>
      </dsp:txBody>
      <dsp:txXfrm rot="-5400000">
        <a:off x="1" y="479071"/>
        <a:ext cx="944563" cy="404813"/>
      </dsp:txXfrm>
    </dsp:sp>
    <dsp:sp modelId="{3EBDAAEE-125B-4FAB-B178-028C78000C42}">
      <dsp:nvSpPr>
        <dsp:cNvPr id="0" name=""/>
        <dsp:cNvSpPr/>
      </dsp:nvSpPr>
      <dsp:spPr>
        <a:xfrm rot="5400000">
          <a:off x="3795878" y="-2844526"/>
          <a:ext cx="877556" cy="65801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ts val="2400"/>
            </a:lnSpc>
            <a:spcBef>
              <a:spcPct val="0"/>
            </a:spcBef>
            <a:spcAft>
              <a:spcPts val="0"/>
            </a:spcAft>
            <a:buChar char="••"/>
          </a:pPr>
          <a:endParaRPr lang="zh-TW" altLang="en-US" sz="2400" b="1" kern="1200" dirty="0">
            <a:latin typeface="+mj-ea"/>
            <a:ea typeface="+mj-ea"/>
          </a:endParaRPr>
        </a:p>
      </dsp:txBody>
      <dsp:txXfrm rot="-5400000">
        <a:off x="944564" y="49627"/>
        <a:ext cx="6537347" cy="791878"/>
      </dsp:txXfrm>
    </dsp:sp>
    <dsp:sp modelId="{8C9E8D33-7D0D-4FCD-8661-73855DFD740F}">
      <dsp:nvSpPr>
        <dsp:cNvPr id="0" name=""/>
        <dsp:cNvSpPr/>
      </dsp:nvSpPr>
      <dsp:spPr>
        <a:xfrm rot="5400000">
          <a:off x="-202406" y="1413285"/>
          <a:ext cx="1349376" cy="94456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 smtClean="0">
              <a:latin typeface="+mj-ea"/>
              <a:ea typeface="+mj-ea"/>
            </a:rPr>
            <a:t>羅列學習重點</a:t>
          </a:r>
          <a:endParaRPr lang="zh-TW" altLang="en-US" sz="2000" b="1" kern="1200" dirty="0">
            <a:latin typeface="+mj-ea"/>
            <a:ea typeface="+mj-ea"/>
          </a:endParaRPr>
        </a:p>
      </dsp:txBody>
      <dsp:txXfrm rot="-5400000">
        <a:off x="1" y="1683161"/>
        <a:ext cx="944563" cy="404813"/>
      </dsp:txXfrm>
    </dsp:sp>
    <dsp:sp modelId="{87252B9C-7734-431D-A945-9C892068B324}">
      <dsp:nvSpPr>
        <dsp:cNvPr id="0" name=""/>
        <dsp:cNvSpPr/>
      </dsp:nvSpPr>
      <dsp:spPr>
        <a:xfrm rot="5400000">
          <a:off x="3796109" y="-1640666"/>
          <a:ext cx="877094" cy="65801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dirty="0" smtClean="0">
              <a:latin typeface="+mj-ea"/>
              <a:ea typeface="+mj-ea"/>
              <a:hlinkClick xmlns:r="http://schemas.openxmlformats.org/officeDocument/2006/relationships" r:id="rId1" action="ppaction://hlinkfile"/>
            </a:rPr>
            <a:t>雙向細目表</a:t>
          </a:r>
          <a:endParaRPr lang="zh-TW" altLang="en-US" sz="2400" b="1" kern="1200" dirty="0">
            <a:latin typeface="+mj-ea"/>
            <a:ea typeface="+mj-ea"/>
          </a:endParaRPr>
        </a:p>
      </dsp:txBody>
      <dsp:txXfrm rot="-5400000">
        <a:off x="944563" y="1253696"/>
        <a:ext cx="6537370" cy="791462"/>
      </dsp:txXfrm>
    </dsp:sp>
    <dsp:sp modelId="{24D3607B-CA3B-477C-9FE1-2A89D80D0E4D}">
      <dsp:nvSpPr>
        <dsp:cNvPr id="0" name=""/>
        <dsp:cNvSpPr/>
      </dsp:nvSpPr>
      <dsp:spPr>
        <a:xfrm rot="5400000">
          <a:off x="-202406" y="2617375"/>
          <a:ext cx="1349376" cy="94456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 smtClean="0">
              <a:latin typeface="+mj-ea"/>
              <a:ea typeface="+mj-ea"/>
            </a:rPr>
            <a:t>單元</a:t>
          </a:r>
          <a:r>
            <a:rPr lang="en-US" altLang="zh-TW" sz="2000" b="1" kern="1200" dirty="0" smtClean="0">
              <a:latin typeface="+mj-ea"/>
              <a:ea typeface="+mj-ea"/>
            </a:rPr>
            <a:t>/</a:t>
          </a:r>
          <a:r>
            <a:rPr lang="en-US" altLang="zh-TW" sz="1800" b="1" kern="1200" dirty="0" smtClean="0">
              <a:latin typeface="+mj-ea"/>
              <a:ea typeface="+mj-ea"/>
            </a:rPr>
            <a:t/>
          </a:r>
          <a:br>
            <a:rPr lang="en-US" altLang="zh-TW" sz="1800" b="1" kern="1200" dirty="0" smtClean="0">
              <a:latin typeface="+mj-ea"/>
              <a:ea typeface="+mj-ea"/>
            </a:rPr>
          </a:br>
          <a:r>
            <a:rPr lang="zh-TW" altLang="en-US" sz="2000" b="1" kern="1200" dirty="0" smtClean="0">
              <a:latin typeface="+mj-ea"/>
              <a:ea typeface="+mj-ea"/>
            </a:rPr>
            <a:t>細項</a:t>
          </a:r>
          <a:endParaRPr lang="zh-TW" altLang="en-US" sz="2000" b="1" kern="1200" dirty="0">
            <a:latin typeface="+mj-ea"/>
            <a:ea typeface="+mj-ea"/>
          </a:endParaRPr>
        </a:p>
      </dsp:txBody>
      <dsp:txXfrm rot="-5400000">
        <a:off x="1" y="2887251"/>
        <a:ext cx="944563" cy="404813"/>
      </dsp:txXfrm>
    </dsp:sp>
    <dsp:sp modelId="{C72EB52E-A71A-4CCA-B88F-91841F8AE562}">
      <dsp:nvSpPr>
        <dsp:cNvPr id="0" name=""/>
        <dsp:cNvSpPr/>
      </dsp:nvSpPr>
      <dsp:spPr>
        <a:xfrm rot="5400000">
          <a:off x="3796109" y="-436576"/>
          <a:ext cx="877094" cy="65801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dirty="0" smtClean="0">
              <a:latin typeface="+mj-ea"/>
              <a:ea typeface="+mj-ea"/>
              <a:hlinkClick xmlns:r="http://schemas.openxmlformats.org/officeDocument/2006/relationships" r:id="rId2" action="ppaction://hlinkfile"/>
            </a:rPr>
            <a:t>單元主題及內容細項排序表</a:t>
          </a:r>
          <a:endParaRPr lang="zh-TW" altLang="en-US" sz="2400" b="1" kern="1200" dirty="0">
            <a:latin typeface="+mj-ea"/>
            <a:ea typeface="+mj-ea"/>
          </a:endParaRPr>
        </a:p>
      </dsp:txBody>
      <dsp:txXfrm rot="-5400000">
        <a:off x="944563" y="2457786"/>
        <a:ext cx="6537370" cy="791462"/>
      </dsp:txXfrm>
    </dsp:sp>
    <dsp:sp modelId="{F5E51022-A663-4900-ACFF-88D8E221050A}">
      <dsp:nvSpPr>
        <dsp:cNvPr id="0" name=""/>
        <dsp:cNvSpPr/>
      </dsp:nvSpPr>
      <dsp:spPr>
        <a:xfrm rot="5400000">
          <a:off x="-202406" y="3821465"/>
          <a:ext cx="1349376" cy="94456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 smtClean="0">
              <a:latin typeface="+mj-ea"/>
              <a:ea typeface="+mj-ea"/>
            </a:rPr>
            <a:t>教學</a:t>
          </a:r>
          <a:r>
            <a:rPr lang="en-US" altLang="zh-TW" sz="2000" b="1" kern="1200" dirty="0" smtClean="0">
              <a:latin typeface="+mj-ea"/>
              <a:ea typeface="+mj-ea"/>
            </a:rPr>
            <a:t/>
          </a:r>
          <a:br>
            <a:rPr lang="en-US" altLang="zh-TW" sz="2000" b="1" kern="1200" dirty="0" smtClean="0">
              <a:latin typeface="+mj-ea"/>
              <a:ea typeface="+mj-ea"/>
            </a:rPr>
          </a:br>
          <a:r>
            <a:rPr lang="zh-TW" altLang="en-US" sz="2000" b="1" kern="1200" dirty="0" smtClean="0">
              <a:latin typeface="+mj-ea"/>
              <a:ea typeface="+mj-ea"/>
            </a:rPr>
            <a:t>規劃</a:t>
          </a:r>
          <a:endParaRPr lang="zh-TW" altLang="en-US" sz="2000" b="1" kern="1200" dirty="0">
            <a:latin typeface="+mj-ea"/>
            <a:ea typeface="+mj-ea"/>
          </a:endParaRPr>
        </a:p>
      </dsp:txBody>
      <dsp:txXfrm rot="-5400000">
        <a:off x="1" y="4091341"/>
        <a:ext cx="944563" cy="404813"/>
      </dsp:txXfrm>
    </dsp:sp>
    <dsp:sp modelId="{2856509C-644F-4D30-8FE9-77E9DFC7D82A}">
      <dsp:nvSpPr>
        <dsp:cNvPr id="0" name=""/>
        <dsp:cNvSpPr/>
      </dsp:nvSpPr>
      <dsp:spPr>
        <a:xfrm rot="5400000">
          <a:off x="3796109" y="767513"/>
          <a:ext cx="877094" cy="65801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dirty="0" smtClean="0">
              <a:latin typeface="+mj-ea"/>
              <a:ea typeface="+mj-ea"/>
              <a:hlinkClick xmlns:r="http://schemas.openxmlformats.org/officeDocument/2006/relationships" r:id="rId3" action="ppaction://hlinkfile"/>
            </a:rPr>
            <a:t>教學大綱或課程教學規畫表 </a:t>
          </a:r>
          <a:endParaRPr lang="zh-TW" altLang="en-US" sz="2400" b="1" kern="1200" dirty="0">
            <a:latin typeface="+mj-ea"/>
            <a:ea typeface="+mj-ea"/>
          </a:endParaRPr>
        </a:p>
      </dsp:txBody>
      <dsp:txXfrm rot="-5400000">
        <a:off x="944563" y="3661875"/>
        <a:ext cx="6537370" cy="791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FEC6E-F1C5-644B-9715-083C4B6D6DD3}" type="datetimeFigureOut">
              <a:rPr kumimoji="1" lang="zh-TW" altLang="en-US" smtClean="0"/>
              <a:t>2018/9/11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F5FB3-77DD-B04A-B624-24D36BC0D3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06083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F5FB3-77DD-B04A-B624-24D36BC0D3DB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08759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C7A5-AF92-4E83-9EF2-AE51B43151B0}" type="datetime1">
              <a:rPr kumimoji="1" lang="zh-TW" altLang="en-US" smtClean="0"/>
              <a:t>2018/9/11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C08D-6F2C-440B-847C-8B45203B68A7}" type="datetime1">
              <a:rPr kumimoji="1" lang="zh-TW" altLang="en-US" smtClean="0"/>
              <a:t>2018/9/11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8BAA-39E8-4FFB-97DC-297F07606916}" type="datetime1">
              <a:rPr kumimoji="1" lang="zh-TW" altLang="en-US" smtClean="0"/>
              <a:t>2018/9/11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9C0E-EC4C-4EFF-A00A-0EC6F6F20B71}" type="datetime1">
              <a:rPr kumimoji="1" lang="zh-TW" altLang="en-US" smtClean="0"/>
              <a:t>2018/9/11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371B-EB3F-480C-BA61-99F79DD37BE3}" type="datetime1">
              <a:rPr kumimoji="1" lang="zh-TW" altLang="en-US" smtClean="0"/>
              <a:t>2018/9/11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D741-E795-4276-8DE5-CB15970B70C3}" type="datetime1">
              <a:rPr kumimoji="1" lang="zh-TW" altLang="en-US" smtClean="0"/>
              <a:t>2018/9/11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3F8E-6706-4853-AB4D-F39B733C6350}" type="datetime1">
              <a:rPr kumimoji="1" lang="zh-TW" altLang="en-US" smtClean="0"/>
              <a:t>2018/9/11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A15B-FA9F-42BD-9587-F612EF8B2119}" type="datetime1">
              <a:rPr kumimoji="1" lang="zh-TW" altLang="en-US" smtClean="0"/>
              <a:t>2018/9/11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A19C-D54F-4792-AADB-2DBAB1157B22}" type="datetime1">
              <a:rPr kumimoji="1" lang="zh-TW" altLang="en-US" smtClean="0"/>
              <a:t>2018/9/11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0216-3A47-4EAE-B335-DA64BB498A9F}" type="datetime1">
              <a:rPr kumimoji="1" lang="zh-TW" altLang="en-US" smtClean="0"/>
              <a:t>2018/9/11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B6643B-1B4C-A748-ABFD-1FCFA467456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B511A-4B04-4C12-BCD2-0B36F9E610BD}" type="datetime1">
              <a:rPr kumimoji="1" lang="zh-TW" altLang="en-US" smtClean="0"/>
              <a:t>2018/9/11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A3027A8-56F6-4BE8-932B-4EFC753F3432}" type="datetime1">
              <a:rPr kumimoji="1" lang="zh-TW" altLang="en-US" smtClean="0"/>
              <a:t>2018/9/11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FB6643B-1B4C-A748-ABFD-1FCFA467456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6.xml"/><Relationship Id="rId10" Type="http://schemas.openxmlformats.org/officeDocument/2006/relationships/hyperlink" Target="http://sencir.spc.ntnu.edu.tw/_other/GoWeb/include/index.php?Page=6-C-7" TargetMode="Externa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1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41992" y="533400"/>
            <a:ext cx="7536152" cy="2868168"/>
          </a:xfrm>
        </p:spPr>
        <p:txBody>
          <a:bodyPr/>
          <a:lstStyle/>
          <a:p>
            <a:r>
              <a:rPr lang="zh-TW" altLang="zh-TW" sz="4400" b="1" dirty="0"/>
              <a:t>運用特殊需求領域學習</a:t>
            </a:r>
            <a:r>
              <a:rPr lang="zh-TW" altLang="zh-TW" sz="4400" b="1" dirty="0" smtClean="0"/>
              <a:t>重點</a:t>
            </a:r>
            <a:r>
              <a:rPr lang="en-US" altLang="zh-TW" sz="4400" b="1" dirty="0" smtClean="0"/>
              <a:t/>
            </a:r>
            <a:br>
              <a:rPr lang="en-US" altLang="zh-TW" sz="4400" b="1" dirty="0" smtClean="0"/>
            </a:br>
            <a:r>
              <a:rPr lang="zh-TW" altLang="zh-TW" sz="4400" b="1" dirty="0" smtClean="0"/>
              <a:t>規劃</a:t>
            </a:r>
            <a:r>
              <a:rPr lang="zh-TW" altLang="zh-TW" sz="4400" b="1" dirty="0"/>
              <a:t>課程教學大綱</a:t>
            </a:r>
            <a:r>
              <a:rPr kumimoji="1" lang="en-US" altLang="zh-TW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  <a:cs typeface="微軟正黑體"/>
              </a:rPr>
              <a:t/>
            </a:r>
            <a:br>
              <a:rPr kumimoji="1" lang="en-US" altLang="zh-TW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  <a:cs typeface="微軟正黑體"/>
              </a:rPr>
            </a:br>
            <a:endParaRPr kumimoji="1"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kumimoji="1" lang="zh-TW" altLang="en-US" sz="2000" b="1" dirty="0" smtClean="0">
                <a:latin typeface="微軟正黑體"/>
                <a:ea typeface="微軟正黑體"/>
                <a:cs typeface="微軟正黑體"/>
              </a:rPr>
              <a:t>歐思賢 </a:t>
            </a:r>
            <a:r>
              <a:rPr kumimoji="1" lang="en-US" altLang="zh-TW" sz="2000" b="1" dirty="0" smtClean="0">
                <a:latin typeface="微軟正黑體"/>
                <a:ea typeface="微軟正黑體"/>
                <a:cs typeface="微軟正黑體"/>
              </a:rPr>
              <a:t>107/9/20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6935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核心素養與領域</a:t>
            </a:r>
            <a:r>
              <a:rPr lang="en-US" altLang="zh-TW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科目的關係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10</a:t>
            </a:fld>
            <a:endParaRPr kumimoji="1" lang="zh-TW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580405"/>
              </p:ext>
            </p:extLst>
          </p:nvPr>
        </p:nvGraphicFramePr>
        <p:xfrm>
          <a:off x="0" y="1063625"/>
          <a:ext cx="914400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124075"/>
                <a:gridCol w="24479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核心素養的</a:t>
                      </a:r>
                      <a:endParaRPr lang="en-US" altLang="zh-TW" sz="20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作用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000" b="1" i="0" u="none" strike="noStrike" kern="1200" baseline="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n-cs"/>
                        </a:rPr>
                        <a:t>與領域</a:t>
                      </a:r>
                      <a:r>
                        <a:rPr kumimoji="0" lang="en-US" altLang="zh-TW" sz="2000" b="1" i="0" u="none" strike="noStrike" kern="1200" baseline="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n-cs"/>
                        </a:rPr>
                        <a:t>/</a:t>
                      </a:r>
                      <a:r>
                        <a:rPr kumimoji="0" lang="zh-TW" altLang="en-US" sz="2000" b="1" i="0" u="none" strike="noStrike" kern="1200" baseline="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n-cs"/>
                        </a:rPr>
                        <a:t>科目的</a:t>
                      </a:r>
                      <a:endParaRPr kumimoji="0" lang="en-US" altLang="zh-TW" sz="2000" b="1" i="0" u="none" strike="noStrike" kern="1200" baseline="0" dirty="0" smtClean="0">
                        <a:solidFill>
                          <a:schemeClr val="bg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algn="ctr"/>
                      <a:r>
                        <a:rPr kumimoji="0" lang="zh-TW" altLang="en-US" sz="2000" b="1" i="0" u="none" strike="noStrike" kern="1200" baseline="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n-cs"/>
                        </a:rPr>
                        <a:t>對應關係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000" b="1" i="0" u="none" strike="noStrike" kern="1200" baseline="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n-cs"/>
                        </a:rPr>
                        <a:t>核心素養的</a:t>
                      </a:r>
                      <a:endParaRPr kumimoji="0" lang="en-US" altLang="zh-TW" sz="2000" b="1" i="0" u="none" strike="noStrike" kern="1200" baseline="0" dirty="0" smtClean="0">
                        <a:solidFill>
                          <a:schemeClr val="bg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algn="ctr"/>
                      <a:r>
                        <a:rPr kumimoji="0" lang="zh-TW" altLang="en-US" sz="2000" b="1" i="0" u="none" strike="noStrike" kern="1200" baseline="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n-cs"/>
                        </a:rPr>
                        <a:t>培養原則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000" b="1" i="0" u="none" strike="noStrike" kern="1200" baseline="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n-cs"/>
                        </a:rPr>
                        <a:t>與領域</a:t>
                      </a:r>
                      <a:r>
                        <a:rPr kumimoji="0" lang="en-US" altLang="zh-TW" sz="2000" b="1" i="0" u="none" strike="noStrike" kern="1200" baseline="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n-cs"/>
                        </a:rPr>
                        <a:t>/</a:t>
                      </a:r>
                      <a:r>
                        <a:rPr kumimoji="0" lang="zh-TW" altLang="en-US" sz="2000" b="1" i="0" u="none" strike="noStrike" kern="1200" baseline="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n-cs"/>
                        </a:rPr>
                        <a:t>科目的</a:t>
                      </a:r>
                      <a:endParaRPr kumimoji="0" lang="en-US" altLang="zh-TW" sz="2000" b="1" i="0" u="none" strike="noStrike" kern="1200" baseline="0" dirty="0" smtClean="0">
                        <a:solidFill>
                          <a:schemeClr val="bg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algn="ctr"/>
                      <a:r>
                        <a:rPr kumimoji="0" lang="zh-TW" altLang="en-US" sz="2000" b="1" i="0" u="none" strike="noStrike" kern="1200" baseline="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n-cs"/>
                        </a:rPr>
                        <a:t>連結方式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培育能自我實現與社會健全發展的國民與終身學習者的「素養」。</a:t>
                      </a:r>
                      <a:endParaRPr kumimoji="0" lang="en-US" altLang="zh-TW" sz="1800" b="0" i="0" u="none" strike="noStrike" kern="120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endParaRPr kumimoji="0" lang="en-US" altLang="zh-TW" sz="1800" b="0" i="0" u="none" strike="noStrike" kern="120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可</a:t>
                      </a: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作為</a:t>
                      </a:r>
                      <a:r>
                        <a:rPr kumimoji="0" lang="zh-TW" altLang="en-US" sz="1800" b="1" i="0" u="sng" strike="noStrike" kern="1200" baseline="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各領域</a:t>
                      </a:r>
                      <a:r>
                        <a:rPr kumimoji="0" lang="en-US" altLang="zh-TW" sz="1800" b="1" i="0" u="sng" strike="noStrike" kern="1200" baseline="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/</a:t>
                      </a:r>
                      <a:r>
                        <a:rPr kumimoji="0" lang="zh-TW" altLang="en-US" sz="1800" b="1" i="0" u="sng" strike="noStrike" kern="1200" baseline="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科目垂直連貫與水平統整</a:t>
                      </a: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課程設計的組織</a:t>
                      </a:r>
                      <a:r>
                        <a:rPr kumimoji="0" lang="zh-TW" altLang="en-US" sz="1800" b="1" i="0" u="sng" strike="noStrike" kern="1200" baseline="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「核心」</a:t>
                      </a: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可引導各領域</a:t>
                      </a:r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/</a:t>
                      </a: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科目內容的發展，各教育階段領域</a:t>
                      </a:r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/</a:t>
                      </a: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科目的課程內涵應具體</a:t>
                      </a:r>
                      <a:r>
                        <a:rPr kumimoji="0" lang="zh-TW" altLang="en-US" sz="1800" b="1" i="0" u="sng" strike="noStrike" kern="1200" baseline="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呼應、統整並融入核心素養</a:t>
                      </a:r>
                      <a:endParaRPr kumimoji="0" lang="en-US" altLang="zh-TW" sz="1800" b="0" i="0" u="none" strike="noStrike" kern="120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endParaRPr kumimoji="0" lang="en-US" altLang="zh-TW" sz="1800" b="0" i="0" u="none" strike="noStrike" kern="120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但各領域</a:t>
                      </a:r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/</a:t>
                      </a: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科目各有其特性，因此，</a:t>
                      </a:r>
                      <a:r>
                        <a:rPr kumimoji="0" lang="zh-TW" altLang="en-US" sz="1800" b="1" i="0" u="sng" strike="noStrike" kern="1200" baseline="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毋需勉強</a:t>
                      </a: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將所有核心素養內容</a:t>
                      </a:r>
                      <a:r>
                        <a:rPr kumimoji="0" lang="zh-TW" altLang="en-US" sz="1800" b="1" i="0" u="sng" strike="noStrike" kern="1200" baseline="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全部納入</a:t>
                      </a: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其課程內涵中。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需秉持</a:t>
                      </a:r>
                      <a:r>
                        <a:rPr kumimoji="0" lang="zh-TW" altLang="en-US" sz="1800" b="1" i="0" u="sng" strike="noStrike" kern="1200" baseline="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漸進、加廣加深、跨領域</a:t>
                      </a:r>
                      <a:r>
                        <a:rPr kumimoji="0" lang="en-US" altLang="zh-TW" sz="1800" b="1" i="0" u="sng" strike="noStrike" kern="1200" baseline="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/</a:t>
                      </a:r>
                      <a:r>
                        <a:rPr kumimoji="0" lang="zh-TW" altLang="en-US" sz="1800" b="1" i="0" u="sng" strike="noStrike" kern="1200" baseline="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科目</a:t>
                      </a: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等原則，可透過各教育階段的不同領域</a:t>
                      </a:r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/</a:t>
                      </a: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科目的學習達成。</a:t>
                      </a:r>
                    </a:p>
                    <a:p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各教育階段領域</a:t>
                      </a:r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/</a:t>
                      </a: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科目的規劃應包括該以下兩個部分，並視需</a:t>
                      </a:r>
                    </a:p>
                    <a:p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要發展補充說明。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endParaRPr kumimoji="0" lang="en-US" altLang="zh-TW" sz="1800" b="0" i="0" u="none" strike="noStrike" kern="120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1.</a:t>
                      </a:r>
                      <a:r>
                        <a:rPr kumimoji="0" lang="zh-TW" altLang="en-US" sz="1800" b="1" i="0" u="sng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領域</a:t>
                      </a:r>
                      <a:r>
                        <a:rPr kumimoji="0" lang="en-US" altLang="zh-TW" sz="1800" b="1" i="0" u="sng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/</a:t>
                      </a:r>
                      <a:r>
                        <a:rPr kumimoji="0" lang="zh-TW" altLang="en-US" sz="1800" b="1" i="0" u="sng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科目核心素養</a:t>
                      </a:r>
                      <a:endParaRPr kumimoji="0" lang="en-US" altLang="zh-TW" sz="1800" b="0" i="0" u="none" strike="noStrike" kern="120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2.</a:t>
                      </a:r>
                      <a:r>
                        <a:rPr kumimoji="0" lang="zh-TW" altLang="en-US" sz="1800" b="1" i="0" u="sng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領域</a:t>
                      </a:r>
                      <a:r>
                        <a:rPr kumimoji="0" lang="en-US" altLang="zh-TW" sz="1800" b="1" i="0" u="sng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/</a:t>
                      </a:r>
                      <a:r>
                        <a:rPr kumimoji="0" lang="zh-TW" altLang="en-US" sz="1800" b="1" i="0" u="sng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科目學習重點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6149013" y="5328177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+mj-ea"/>
                <a:ea typeface="+mj-ea"/>
              </a:rPr>
              <a:t>摘錄自「核心素養發展手冊」</a:t>
            </a:r>
            <a:endParaRPr lang="zh-TW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5544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11</a:t>
            </a:fld>
            <a:endParaRPr kumimoji="1" lang="zh-TW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t="15959" r="15233" b="7646"/>
          <a:stretch/>
        </p:blipFill>
        <p:spPr bwMode="auto">
          <a:xfrm>
            <a:off x="523875" y="64186"/>
            <a:ext cx="8153400" cy="500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橢圓 3"/>
          <p:cNvSpPr/>
          <p:nvPr/>
        </p:nvSpPr>
        <p:spPr>
          <a:xfrm>
            <a:off x="2333625" y="1181100"/>
            <a:ext cx="3562350" cy="1466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848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AppData\Local\LINE\Cache\tmp\152752220106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" t="3802"/>
          <a:stretch/>
        </p:blipFill>
        <p:spPr bwMode="auto">
          <a:xfrm>
            <a:off x="-22719" y="184666"/>
            <a:ext cx="7607650" cy="667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12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3038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各教育階段具體內涵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13</a:t>
            </a:fld>
            <a:endParaRPr kumimoji="1" lang="zh-TW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812841"/>
              </p:ext>
            </p:extLst>
          </p:nvPr>
        </p:nvGraphicFramePr>
        <p:xfrm>
          <a:off x="-38100" y="1620000"/>
          <a:ext cx="91694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400"/>
                <a:gridCol w="1385933"/>
                <a:gridCol w="3681367"/>
                <a:gridCol w="3441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latin typeface="+mj-ea"/>
                          <a:ea typeface="+mj-ea"/>
                        </a:rPr>
                        <a:t>面向</a:t>
                      </a:r>
                      <a:endParaRPr lang="zh-TW" altLang="en-US" sz="24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latin typeface="+mj-ea"/>
                          <a:ea typeface="+mj-ea"/>
                        </a:rPr>
                        <a:t>項目</a:t>
                      </a:r>
                      <a:endParaRPr lang="zh-TW" altLang="en-US" sz="24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 smtClean="0">
                          <a:latin typeface="+mj-ea"/>
                          <a:ea typeface="+mj-ea"/>
                        </a:rPr>
                        <a:t>項目說明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400" b="0" i="0" u="none" strike="noStrike" kern="1200" baseline="0" dirty="0" smtClean="0">
                          <a:solidFill>
                            <a:schemeClr val="lt1"/>
                          </a:solidFill>
                          <a:latin typeface="+mj-ea"/>
                          <a:ea typeface="+mj-ea"/>
                          <a:cs typeface="+mn-cs"/>
                        </a:rPr>
                        <a:t>高級中等教育階段</a:t>
                      </a:r>
                      <a:endParaRPr kumimoji="0" lang="en-US" altLang="zh-TW" sz="2400" b="0" i="0" u="none" strike="noStrike" kern="1200" baseline="0" dirty="0" smtClean="0">
                        <a:solidFill>
                          <a:schemeClr val="lt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algn="ctr"/>
                      <a:r>
                        <a:rPr kumimoji="0" lang="zh-TW" altLang="en-US" sz="2400" b="0" i="0" u="none" strike="noStrike" kern="1200" baseline="0" dirty="0" smtClean="0">
                          <a:solidFill>
                            <a:schemeClr val="lt1"/>
                          </a:solidFill>
                          <a:latin typeface="+mj-ea"/>
                          <a:ea typeface="+mj-ea"/>
                          <a:cs typeface="+mn-cs"/>
                        </a:rPr>
                        <a:t>具體內涵</a:t>
                      </a:r>
                      <a:endParaRPr lang="zh-TW" altLang="en-US" sz="24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  <a:tr h="37084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Ａ自主行動</a:t>
                      </a:r>
                      <a:endParaRPr lang="zh-TW" altLang="en-US" sz="2000" b="1" dirty="0" smtClean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r>
                        <a:rPr kumimoji="0" lang="en-US" altLang="zh-TW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A1</a:t>
                      </a:r>
                      <a:r>
                        <a:rPr kumimoji="0" lang="zh-TW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身心素質與自我精進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具備身心健全發展的素質，擁有合宜的人性觀與自我觀，同時透過選擇、分析與運用新知，有效規劃生涯發展，探尋生命意義，並不斷自我精進，追求至善。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U-A1 </a:t>
                      </a: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提升</a:t>
                      </a:r>
                      <a:r>
                        <a:rPr kumimoji="0" lang="zh-TW" altLang="en-US" sz="1800" b="1" i="0" u="none" strike="noStrike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各項身心健全發展素質</a:t>
                      </a: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，發展個人潛能，探索自我觀， 肯定自我價值，有效規劃生涯，並透過</a:t>
                      </a:r>
                      <a:r>
                        <a:rPr kumimoji="0" lang="zh-TW" altLang="en-US" sz="1800" b="1" i="0" u="none" strike="noStrike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自我精進與超越</a:t>
                      </a: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，追求至善與幸福人生。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TW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A2</a:t>
                      </a:r>
                      <a:r>
                        <a:rPr kumimoji="0" lang="zh-TW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系統思考與解決問題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具備問題理解、思辨分析、推理批判的系統思考與後設思考素養，並能行動與反思，以有效處理及解決生活、生命問題。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U-A2 </a:t>
                      </a: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具備</a:t>
                      </a:r>
                      <a:r>
                        <a:rPr kumimoji="0" lang="zh-TW" altLang="en-US" sz="1800" b="1" i="0" u="none" strike="noStrike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系統思考、分析與探索</a:t>
                      </a: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的素養，深化後設思考，並</a:t>
                      </a:r>
                      <a:r>
                        <a:rPr kumimoji="0" lang="zh-TW" altLang="en-US" sz="1800" b="1" i="0" u="none" strike="noStrike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積極面對挑戰</a:t>
                      </a: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以解決人生的各種問題。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TW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A3</a:t>
                      </a:r>
                      <a:r>
                        <a:rPr kumimoji="0" lang="zh-TW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規劃執行與創新應變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具備規劃及執行計畫的能力，並試探與發展多元專業知能、充實生活經驗，發揮創新精神，以因應社會變遷、增進個人的彈性適應力。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U-A3 </a:t>
                      </a: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具備</a:t>
                      </a:r>
                      <a:r>
                        <a:rPr kumimoji="0" lang="zh-TW" altLang="en-US" sz="1800" b="1" i="0" u="none" strike="noStrike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規劃、實踐與檢討反省</a:t>
                      </a: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的素養，並以</a:t>
                      </a:r>
                      <a:r>
                        <a:rPr kumimoji="0" lang="zh-TW" altLang="en-US" sz="1800" b="1" i="0" u="none" strike="noStrike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創新的態度與作為</a:t>
                      </a: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因應新的情境或問題。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6149013" y="126100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+mj-ea"/>
                <a:ea typeface="+mj-ea"/>
              </a:rPr>
              <a:t>摘錄自「核心素養發展手冊」</a:t>
            </a:r>
            <a:endParaRPr lang="zh-TW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5687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各教育階段具體內涵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14</a:t>
            </a:fld>
            <a:endParaRPr kumimoji="1" lang="zh-TW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862912"/>
              </p:ext>
            </p:extLst>
          </p:nvPr>
        </p:nvGraphicFramePr>
        <p:xfrm>
          <a:off x="-38100" y="1620000"/>
          <a:ext cx="91694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400"/>
                <a:gridCol w="1385933"/>
                <a:gridCol w="3681367"/>
                <a:gridCol w="3441700"/>
              </a:tblGrid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latin typeface="+mj-ea"/>
                          <a:ea typeface="+mj-ea"/>
                        </a:rPr>
                        <a:t>面向</a:t>
                      </a:r>
                      <a:endParaRPr lang="zh-TW" altLang="en-US" sz="24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latin typeface="+mj-ea"/>
                          <a:ea typeface="+mj-ea"/>
                        </a:rPr>
                        <a:t>項目</a:t>
                      </a:r>
                      <a:endParaRPr lang="zh-TW" altLang="en-US" sz="24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 smtClean="0">
                          <a:latin typeface="+mj-ea"/>
                          <a:ea typeface="+mj-ea"/>
                        </a:rPr>
                        <a:t>項目說明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400" b="0" i="0" u="none" strike="noStrike" kern="1200" baseline="0" dirty="0" smtClean="0">
                          <a:solidFill>
                            <a:schemeClr val="lt1"/>
                          </a:solidFill>
                          <a:latin typeface="+mj-ea"/>
                          <a:ea typeface="+mj-ea"/>
                          <a:cs typeface="+mn-cs"/>
                        </a:rPr>
                        <a:t>高級中等教育階段</a:t>
                      </a:r>
                      <a:endParaRPr kumimoji="0" lang="en-US" altLang="zh-TW" sz="2400" b="0" i="0" u="none" strike="noStrike" kern="1200" baseline="0" dirty="0" smtClean="0">
                        <a:solidFill>
                          <a:schemeClr val="lt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algn="ctr"/>
                      <a:r>
                        <a:rPr kumimoji="0" lang="zh-TW" altLang="en-US" sz="2400" b="0" i="0" u="none" strike="noStrike" kern="1200" baseline="0" dirty="0" smtClean="0">
                          <a:solidFill>
                            <a:schemeClr val="lt1"/>
                          </a:solidFill>
                          <a:latin typeface="+mj-ea"/>
                          <a:ea typeface="+mj-ea"/>
                          <a:cs typeface="+mn-cs"/>
                        </a:rPr>
                        <a:t>具體內涵</a:t>
                      </a:r>
                      <a:endParaRPr lang="zh-TW" altLang="en-US" sz="24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kumimoji="0" lang="zh-TW" alt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Ｂ溝通互動</a:t>
                      </a:r>
                      <a:endParaRPr lang="zh-TW" altLang="en-US" sz="2400" b="1" dirty="0" smtClean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r>
                        <a:rPr kumimoji="0" lang="en-US" altLang="zh-TW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B1</a:t>
                      </a:r>
                      <a:r>
                        <a:rPr kumimoji="0" lang="zh-TW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符號運用與溝通表達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具備理解及使用語言、文字、數理、肢體及藝術等各種符號進行表達、溝通及互動，並能了解與同理他人，應用在日常生活及工作上。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U-B1 </a:t>
                      </a: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具備</a:t>
                      </a:r>
                      <a:r>
                        <a:rPr kumimoji="0" lang="zh-TW" altLang="en-US" sz="1800" b="1" i="0" u="none" strike="noStrike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掌握各類符號表達的能力</a:t>
                      </a: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，以進行經驗、思想、價值與情意之表達，能以</a:t>
                      </a:r>
                      <a:r>
                        <a:rPr kumimoji="0" lang="zh-TW" altLang="en-US" sz="1800" b="1" i="0" u="none" strike="noStrike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同理心</a:t>
                      </a: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與他人溝通並解決問題。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TW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B2</a:t>
                      </a:r>
                      <a:r>
                        <a:rPr kumimoji="0" lang="zh-TW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科技資訊與媒體素養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具備善用科技、資訊與各類媒體之能力，培養相關倫理及媒體識讀的素養，俾能分析、思辨、批判人與科技、資訊及媒體之關係。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U-B2 </a:t>
                      </a: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具備</a:t>
                      </a:r>
                      <a:r>
                        <a:rPr kumimoji="0" lang="zh-TW" altLang="en-US" sz="1800" b="1" i="0" u="none" strike="noStrike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適當運用科技、資訊與媒體</a:t>
                      </a: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之素養，進行各類媒體</a:t>
                      </a:r>
                    </a:p>
                    <a:p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識讀與批判，並能</a:t>
                      </a:r>
                      <a:r>
                        <a:rPr kumimoji="0" lang="zh-TW" altLang="en-US" sz="1800" b="1" i="0" u="none" strike="noStrike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反思</a:t>
                      </a: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科技、資訊與媒體倫理的</a:t>
                      </a:r>
                      <a:r>
                        <a:rPr kumimoji="0" lang="zh-TW" altLang="en-US" sz="1800" b="1" i="0" u="none" strike="noStrike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議題</a:t>
                      </a: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。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TW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B3</a:t>
                      </a:r>
                      <a:r>
                        <a:rPr kumimoji="0" lang="zh-TW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藝術涵養與美感素養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具備藝術感知、創作與鑑賞能力，體會藝術文化之美，透過生活美學的省思，豐富美感體驗，培養對美善的人事物，進行賞析、建構與分享的態度與能力。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U-B3 </a:t>
                      </a: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具備</a:t>
                      </a:r>
                      <a:r>
                        <a:rPr kumimoji="0" lang="zh-TW" altLang="en-US" sz="1800" b="1" i="0" u="none" strike="noStrike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藝術感知、欣賞、創作與鑑賞</a:t>
                      </a: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的能力，體會藝術創作與社會、歷史、文化之間的互動關係，透過生活美學的涵養，對美善的人事物，進行</a:t>
                      </a:r>
                      <a:r>
                        <a:rPr kumimoji="0" lang="zh-TW" altLang="en-US" sz="1800" b="1" i="0" u="none" strike="noStrike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賞析、建構</a:t>
                      </a: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與分享。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6149013" y="126100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+mj-ea"/>
                <a:ea typeface="+mj-ea"/>
              </a:rPr>
              <a:t>摘錄自「核心素養發展手冊」</a:t>
            </a:r>
            <a:endParaRPr lang="zh-TW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5669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各教育階段具體內涵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15</a:t>
            </a:fld>
            <a:endParaRPr kumimoji="1" lang="zh-TW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731515"/>
              </p:ext>
            </p:extLst>
          </p:nvPr>
        </p:nvGraphicFramePr>
        <p:xfrm>
          <a:off x="-38100" y="1620000"/>
          <a:ext cx="91694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400"/>
                <a:gridCol w="1385933"/>
                <a:gridCol w="3681367"/>
                <a:gridCol w="3441700"/>
              </a:tblGrid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latin typeface="+mj-ea"/>
                          <a:ea typeface="+mj-ea"/>
                        </a:rPr>
                        <a:t>面向</a:t>
                      </a:r>
                      <a:endParaRPr lang="zh-TW" altLang="en-US" sz="24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latin typeface="+mj-ea"/>
                          <a:ea typeface="+mj-ea"/>
                        </a:rPr>
                        <a:t>項目</a:t>
                      </a:r>
                      <a:endParaRPr lang="zh-TW" altLang="en-US" sz="24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 smtClean="0">
                          <a:latin typeface="+mj-ea"/>
                          <a:ea typeface="+mj-ea"/>
                        </a:rPr>
                        <a:t>項目說明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400" b="0" i="0" u="none" strike="noStrike" kern="1200" baseline="0" dirty="0" smtClean="0">
                          <a:solidFill>
                            <a:schemeClr val="lt1"/>
                          </a:solidFill>
                          <a:latin typeface="+mj-ea"/>
                          <a:ea typeface="+mj-ea"/>
                          <a:cs typeface="+mn-cs"/>
                        </a:rPr>
                        <a:t>高級中等教育階段</a:t>
                      </a:r>
                      <a:endParaRPr kumimoji="0" lang="en-US" altLang="zh-TW" sz="2400" b="0" i="0" u="none" strike="noStrike" kern="1200" baseline="0" dirty="0" smtClean="0">
                        <a:solidFill>
                          <a:schemeClr val="lt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algn="ctr"/>
                      <a:r>
                        <a:rPr kumimoji="0" lang="zh-TW" altLang="en-US" sz="2400" b="0" i="0" u="none" strike="noStrike" kern="1200" baseline="0" dirty="0" smtClean="0">
                          <a:solidFill>
                            <a:schemeClr val="lt1"/>
                          </a:solidFill>
                          <a:latin typeface="+mj-ea"/>
                          <a:ea typeface="+mj-ea"/>
                          <a:cs typeface="+mn-cs"/>
                        </a:rPr>
                        <a:t>具體內涵</a:t>
                      </a:r>
                      <a:endParaRPr lang="zh-TW" altLang="en-US" sz="24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kumimoji="0" lang="zh-TW" alt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Ｃ社會參與</a:t>
                      </a:r>
                      <a:endParaRPr lang="zh-TW" altLang="en-US" sz="2000" b="1" dirty="0" smtClean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r>
                        <a:rPr kumimoji="0" lang="en-US" altLang="zh-TW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C1</a:t>
                      </a:r>
                      <a:r>
                        <a:rPr kumimoji="0" lang="zh-TW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道德實踐與公民意識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具備道德實踐的素養，從個人小我到社會公民，循序漸進，養成社會責任感及公民意識，主動關注公共議題並積極參與社會活動，關懷自然生態與人類永續發展，而展現知善、樂善與行善的品德。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U-C1 </a:t>
                      </a: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具備</a:t>
                      </a:r>
                      <a:r>
                        <a:rPr kumimoji="0" lang="zh-TW" altLang="en-US" sz="1800" b="1" i="0" u="none" strike="noStrike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對道德課題與公共議題的思考與對話</a:t>
                      </a: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素養， 培養良好品德、公民意識與社會責任，</a:t>
                      </a:r>
                      <a:r>
                        <a:rPr kumimoji="0" lang="zh-TW" altLang="en-US" sz="1800" b="1" i="0" u="none" strike="noStrike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主動參</a:t>
                      </a: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與環境保育與社會公共事</a:t>
                      </a:r>
                    </a:p>
                    <a:p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務。通並解決問題。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TW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C2</a:t>
                      </a:r>
                      <a:r>
                        <a:rPr kumimoji="0" lang="zh-TW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人際關係與團隊合作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具備友善的人際情懷及與他人建立良好的互動關係，並發展與人溝通協調、包容異己、社會參與及服務等團隊合作的素養。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U-C2 </a:t>
                      </a: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發展</a:t>
                      </a:r>
                      <a:r>
                        <a:rPr kumimoji="0" lang="zh-TW" altLang="en-US" sz="1800" b="1" i="0" u="none" strike="noStrike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適切的人際互動關係</a:t>
                      </a: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，並展現</a:t>
                      </a:r>
                      <a:r>
                        <a:rPr kumimoji="0" lang="zh-TW" altLang="en-US" sz="1800" b="1" i="0" u="none" strike="noStrike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包容異己、溝通協調及團隊合作</a:t>
                      </a: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的精神與行動。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TW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C3</a:t>
                      </a:r>
                      <a:r>
                        <a:rPr kumimoji="0" lang="zh-TW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多元文化與國際理解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具備自我文化認同的信念，並尊重與欣賞多元文化，積極關心全球議題及國際情勢，且能順應時代脈動與社會需要，發展國際理解、多元文化價值觀與世界和平的胸懷。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U-C3 </a:t>
                      </a: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在</a:t>
                      </a:r>
                      <a:r>
                        <a:rPr kumimoji="0" lang="zh-TW" altLang="en-US" sz="1800" b="1" i="0" u="none" strike="noStrike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堅定自我文化價值的同時，又能尊重欣賞多元文化</a:t>
                      </a: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， 具備國際化視野，並</a:t>
                      </a:r>
                      <a:r>
                        <a:rPr kumimoji="0" lang="zh-TW" altLang="en-US" sz="1800" b="1" i="0" u="none" strike="noStrike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主動關心</a:t>
                      </a: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全球議題或國際情勢，具備</a:t>
                      </a:r>
                      <a:r>
                        <a:rPr kumimoji="0" lang="zh-TW" altLang="en-US" sz="1800" b="1" i="0" u="none" strike="noStrike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國際移動力</a:t>
                      </a: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。</a:t>
                      </a:r>
                      <a:endParaRPr kumimoji="0" lang="zh-TW" altLang="en-US" sz="1800" b="0" i="0" u="none" strike="noStrike" kern="1200" baseline="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6149013" y="126100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+mj-ea"/>
                <a:ea typeface="+mj-ea"/>
              </a:rPr>
              <a:t>摘錄自「核心素養發展手冊」</a:t>
            </a:r>
            <a:endParaRPr lang="zh-TW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0565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16</a:t>
            </a:fld>
            <a:endParaRPr kumimoji="1" lang="zh-TW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t="15959" r="15233" b="7646"/>
          <a:stretch/>
        </p:blipFill>
        <p:spPr bwMode="auto">
          <a:xfrm>
            <a:off x="523875" y="64186"/>
            <a:ext cx="8153400" cy="500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橢圓 3"/>
          <p:cNvSpPr/>
          <p:nvPr/>
        </p:nvSpPr>
        <p:spPr>
          <a:xfrm>
            <a:off x="2333625" y="3009900"/>
            <a:ext cx="3562350" cy="1466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518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65760"/>
            <a:ext cx="9144000" cy="548640"/>
          </a:xfrm>
        </p:spPr>
        <p:txBody>
          <a:bodyPr>
            <a:noAutofit/>
          </a:bodyPr>
          <a:lstStyle/>
          <a:p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領域</a:t>
            </a:r>
            <a:r>
              <a:rPr lang="en-US" altLang="zh-TW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/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科目核心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素養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的基本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設計原則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400" b="0" dirty="0">
                <a:latin typeface="+mj-ea"/>
                <a:ea typeface="+mj-ea"/>
              </a:rPr>
              <a:t>核心素養的課程轉化，係由</a:t>
            </a:r>
            <a:r>
              <a:rPr lang="zh-TW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理念→實際</a:t>
            </a:r>
            <a:r>
              <a:rPr lang="zh-TW" altLang="en-US" sz="2400" b="0" dirty="0">
                <a:latin typeface="+mj-ea"/>
                <a:ea typeface="+mj-ea"/>
              </a:rPr>
              <a:t>、由</a:t>
            </a:r>
            <a:r>
              <a:rPr lang="zh-TW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抽象→具體</a:t>
            </a:r>
            <a:r>
              <a:rPr lang="zh-TW" altLang="en-US" sz="2400" b="0" dirty="0">
                <a:latin typeface="+mj-ea"/>
                <a:ea typeface="+mj-ea"/>
              </a:rPr>
              <a:t>、由</a:t>
            </a:r>
            <a:r>
              <a:rPr lang="zh-TW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共同→分</a:t>
            </a:r>
            <a:r>
              <a:rPr lang="zh-TW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殊</a:t>
            </a:r>
            <a:r>
              <a:rPr lang="zh-TW" altLang="en-US" sz="2400" b="0" dirty="0">
                <a:latin typeface="+mj-ea"/>
                <a:ea typeface="+mj-ea"/>
              </a:rPr>
              <a:t>，環環相扣，層層轉化。</a:t>
            </a:r>
          </a:p>
          <a:p>
            <a:pPr marL="457200" indent="-457200">
              <a:spcBef>
                <a:spcPts val="1200"/>
              </a:spcBef>
              <a:buFont typeface="+mj-ea"/>
              <a:buAutoNum type="ea1ChtPeriod"/>
            </a:pPr>
            <a:r>
              <a:rPr lang="zh-TW" altLang="en-US" sz="2400" b="0" dirty="0" smtClean="0">
                <a:latin typeface="+mj-ea"/>
                <a:ea typeface="+mj-ea"/>
              </a:rPr>
              <a:t>領域</a:t>
            </a:r>
            <a:r>
              <a:rPr lang="en-US" altLang="zh-TW" sz="2400" b="0" dirty="0">
                <a:latin typeface="+mj-ea"/>
                <a:ea typeface="+mj-ea"/>
              </a:rPr>
              <a:t>/</a:t>
            </a:r>
            <a:r>
              <a:rPr lang="zh-TW" altLang="en-US" sz="2400" b="0" dirty="0">
                <a:latin typeface="+mj-ea"/>
                <a:ea typeface="+mj-ea"/>
              </a:rPr>
              <a:t>科目核心素養係為</a:t>
            </a:r>
            <a:r>
              <a:rPr lang="zh-TW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各類學校的學生所應</a:t>
            </a:r>
            <a:r>
              <a:rPr lang="zh-TW" altLang="en-US" sz="2400" u="sng" dirty="0" smtClean="0">
                <a:solidFill>
                  <a:srgbClr val="FF0000"/>
                </a:solidFill>
                <a:latin typeface="+mj-ea"/>
                <a:ea typeface="+mj-ea"/>
              </a:rPr>
              <a:t>培養的</a:t>
            </a:r>
            <a:r>
              <a:rPr lang="zh-TW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「最低</a:t>
            </a:r>
            <a:r>
              <a:rPr lang="zh-TW" altLang="en-US" sz="2400" u="sng" dirty="0" smtClean="0">
                <a:solidFill>
                  <a:srgbClr val="FF0000"/>
                </a:solidFill>
                <a:latin typeface="+mj-ea"/>
                <a:ea typeface="+mj-ea"/>
              </a:rPr>
              <a:t>共同要求</a:t>
            </a:r>
            <a:r>
              <a:rPr lang="zh-TW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」</a:t>
            </a:r>
            <a:r>
              <a:rPr lang="zh-TW" altLang="en-US" sz="2400" b="0" dirty="0">
                <a:latin typeface="+mj-ea"/>
                <a:ea typeface="+mj-ea"/>
              </a:rPr>
              <a:t>。因此，高級中等教育階段</a:t>
            </a:r>
            <a:r>
              <a:rPr lang="zh-TW" altLang="en-US" sz="2400" b="0" dirty="0" smtClean="0">
                <a:latin typeface="+mj-ea"/>
                <a:ea typeface="+mj-ea"/>
              </a:rPr>
              <a:t>之核心</a:t>
            </a:r>
            <a:r>
              <a:rPr lang="zh-TW" altLang="en-US" sz="2400" b="0" dirty="0">
                <a:latin typeface="+mj-ea"/>
                <a:ea typeface="+mj-ea"/>
              </a:rPr>
              <a:t>素養具體內涵，以各</a:t>
            </a:r>
            <a:r>
              <a:rPr lang="zh-TW" altLang="en-US" sz="2400" b="0" dirty="0" smtClean="0">
                <a:latin typeface="+mj-ea"/>
                <a:ea typeface="+mj-ea"/>
              </a:rPr>
              <a:t>領域</a:t>
            </a:r>
            <a:r>
              <a:rPr lang="en-US" altLang="zh-TW" sz="2400" b="0" dirty="0" smtClean="0">
                <a:latin typeface="+mj-ea"/>
                <a:ea typeface="+mj-ea"/>
              </a:rPr>
              <a:t>/</a:t>
            </a:r>
            <a:r>
              <a:rPr lang="zh-TW" altLang="en-US" sz="2400" b="0" dirty="0">
                <a:latin typeface="+mj-ea"/>
                <a:ea typeface="+mj-ea"/>
              </a:rPr>
              <a:t>科目</a:t>
            </a:r>
            <a:r>
              <a:rPr lang="zh-TW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「必修」</a:t>
            </a:r>
            <a:r>
              <a:rPr lang="zh-TW" altLang="en-US" sz="2400" u="sng" dirty="0" smtClean="0">
                <a:solidFill>
                  <a:srgbClr val="FF0000"/>
                </a:solidFill>
                <a:latin typeface="+mj-ea"/>
                <a:ea typeface="+mj-ea"/>
              </a:rPr>
              <a:t>為主要</a:t>
            </a:r>
            <a:r>
              <a:rPr lang="zh-TW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範疇</a:t>
            </a:r>
            <a:r>
              <a:rPr lang="zh-TW" altLang="en-US" sz="2400" b="0" dirty="0">
                <a:latin typeface="+mj-ea"/>
                <a:ea typeface="+mj-ea"/>
              </a:rPr>
              <a:t>，進行規劃發展。</a:t>
            </a:r>
          </a:p>
          <a:p>
            <a:pPr marL="457200" indent="-457200">
              <a:spcBef>
                <a:spcPts val="1200"/>
              </a:spcBef>
              <a:buFont typeface="+mj-ea"/>
              <a:buAutoNum type="ea1ChtPeriod"/>
            </a:pPr>
            <a:r>
              <a:rPr lang="zh-TW" altLang="en-US" sz="2400" b="0" dirty="0" smtClean="0">
                <a:latin typeface="+mj-ea"/>
                <a:ea typeface="+mj-ea"/>
              </a:rPr>
              <a:t>各</a:t>
            </a:r>
            <a:r>
              <a:rPr lang="zh-TW" altLang="en-US" sz="2400" b="0" dirty="0">
                <a:latin typeface="+mj-ea"/>
                <a:ea typeface="+mj-ea"/>
              </a:rPr>
              <a:t>領域</a:t>
            </a:r>
            <a:r>
              <a:rPr lang="en-US" altLang="zh-TW" sz="2400" b="0" dirty="0">
                <a:latin typeface="+mj-ea"/>
                <a:ea typeface="+mj-ea"/>
              </a:rPr>
              <a:t>/</a:t>
            </a:r>
            <a:r>
              <a:rPr lang="zh-TW" altLang="en-US" sz="2400" b="0" dirty="0">
                <a:latin typeface="+mj-ea"/>
                <a:ea typeface="+mj-ea"/>
              </a:rPr>
              <a:t>科目依循三面九項核心素養及各教育</a:t>
            </a:r>
            <a:r>
              <a:rPr lang="zh-TW" altLang="en-US" sz="2400" b="0" dirty="0" smtClean="0">
                <a:latin typeface="+mj-ea"/>
                <a:ea typeface="+mj-ea"/>
              </a:rPr>
              <a:t>階段核心</a:t>
            </a:r>
            <a:r>
              <a:rPr lang="zh-TW" altLang="en-US" sz="2400" b="0" dirty="0">
                <a:latin typeface="+mj-ea"/>
                <a:ea typeface="+mj-ea"/>
              </a:rPr>
              <a:t>素養</a:t>
            </a:r>
            <a:r>
              <a:rPr lang="zh-TW" altLang="en-US" sz="2400" b="0" dirty="0" smtClean="0">
                <a:latin typeface="+mj-ea"/>
                <a:ea typeface="+mj-ea"/>
              </a:rPr>
              <a:t>具體內涵</a:t>
            </a:r>
            <a:r>
              <a:rPr lang="zh-TW" altLang="en-US" sz="2400" b="0" dirty="0">
                <a:latin typeface="+mj-ea"/>
                <a:ea typeface="+mj-ea"/>
              </a:rPr>
              <a:t>，進而發展</a:t>
            </a:r>
            <a:r>
              <a:rPr lang="zh-TW" altLang="en-US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該領域</a:t>
            </a:r>
            <a:r>
              <a:rPr lang="en-US" altLang="zh-TW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/</a:t>
            </a:r>
            <a:r>
              <a:rPr lang="zh-TW" altLang="en-US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科目核心</a:t>
            </a:r>
            <a:r>
              <a:rPr lang="zh-TW" altLang="en-US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素養具體</a:t>
            </a:r>
            <a:r>
              <a:rPr lang="zh-TW" altLang="en-US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內涵</a:t>
            </a:r>
            <a:r>
              <a:rPr lang="zh-TW" altLang="en-US" sz="2400" b="0" dirty="0" smtClean="0">
                <a:latin typeface="+mj-ea"/>
                <a:ea typeface="+mj-ea"/>
              </a:rPr>
              <a:t>。</a:t>
            </a:r>
            <a:endParaRPr lang="zh-TW" altLang="en-US" sz="2400" b="0" dirty="0">
              <a:latin typeface="+mj-ea"/>
              <a:ea typeface="+mj-ea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17</a:t>
            </a:fld>
            <a:endParaRPr kumimoji="1"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149013" y="472810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+mj-ea"/>
                <a:ea typeface="+mj-ea"/>
              </a:rPr>
              <a:t>摘錄自「核心素養發展手冊」</a:t>
            </a:r>
            <a:endParaRPr lang="zh-TW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7985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65760"/>
            <a:ext cx="9144000" cy="548640"/>
          </a:xfrm>
        </p:spPr>
        <p:txBody>
          <a:bodyPr>
            <a:noAutofit/>
          </a:bodyPr>
          <a:lstStyle/>
          <a:p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領域</a:t>
            </a:r>
            <a:r>
              <a:rPr lang="en-US" altLang="zh-TW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/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科目核心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素養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的基本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設計原則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buFont typeface="+mj-ea"/>
              <a:buAutoNum type="ea1ChtPeriod" startAt="3"/>
            </a:pPr>
            <a:r>
              <a:rPr lang="zh-TW" altLang="en-US" sz="2400" b="0" dirty="0">
                <a:latin typeface="+mj-ea"/>
                <a:ea typeface="+mj-ea"/>
              </a:rPr>
              <a:t>各教育階段核心素養具體內涵，是指核心素養分國民小學</a:t>
            </a:r>
            <a:r>
              <a:rPr lang="en-US" altLang="zh-TW" sz="2400" b="0" dirty="0">
                <a:latin typeface="+mj-ea"/>
                <a:ea typeface="+mj-ea"/>
              </a:rPr>
              <a:t>(E)</a:t>
            </a:r>
            <a:r>
              <a:rPr lang="zh-TW" altLang="en-US" sz="2400" b="0" dirty="0">
                <a:latin typeface="+mj-ea"/>
                <a:ea typeface="+mj-ea"/>
              </a:rPr>
              <a:t>、國民中學</a:t>
            </a:r>
            <a:r>
              <a:rPr lang="en-US" altLang="zh-TW" sz="2400" b="0" dirty="0">
                <a:latin typeface="+mj-ea"/>
                <a:ea typeface="+mj-ea"/>
              </a:rPr>
              <a:t>(J)</a:t>
            </a:r>
            <a:r>
              <a:rPr lang="zh-TW" altLang="en-US" sz="2400" b="0" dirty="0">
                <a:latin typeface="+mj-ea"/>
                <a:ea typeface="+mj-ea"/>
              </a:rPr>
              <a:t>、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高級中等學校</a:t>
            </a:r>
            <a:r>
              <a:rPr lang="en-US" altLang="zh-TW" sz="2400" dirty="0">
                <a:solidFill>
                  <a:srgbClr val="FF0000"/>
                </a:solidFill>
                <a:latin typeface="+mj-ea"/>
                <a:ea typeface="+mj-ea"/>
              </a:rPr>
              <a:t>(U)</a:t>
            </a:r>
            <a:r>
              <a:rPr lang="zh-TW" altLang="en-US" sz="2400" b="0" dirty="0">
                <a:latin typeface="+mj-ea"/>
                <a:ea typeface="+mj-ea"/>
              </a:rPr>
              <a:t>三教育階段敘寫。</a:t>
            </a:r>
            <a:endParaRPr lang="en-US" altLang="zh-TW" sz="2400" b="0" dirty="0">
              <a:latin typeface="+mj-ea"/>
              <a:ea typeface="+mj-ea"/>
            </a:endParaRPr>
          </a:p>
          <a:p>
            <a:pPr marL="457200" indent="-457200">
              <a:spcBef>
                <a:spcPts val="1200"/>
              </a:spcBef>
              <a:buFont typeface="+mj-ea"/>
              <a:buAutoNum type="ea1ChtPeriod" startAt="3"/>
            </a:pPr>
            <a:r>
              <a:rPr lang="zh-TW" altLang="en-US" sz="2400" b="0" dirty="0">
                <a:latin typeface="+mj-ea"/>
                <a:ea typeface="+mj-ea"/>
              </a:rPr>
              <a:t>核心素養在各教育階段下，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不再細分科目，採整體領域方式敘寫</a:t>
            </a:r>
            <a:r>
              <a:rPr lang="zh-TW" altLang="en-US" sz="2400" b="0" dirty="0">
                <a:latin typeface="+mj-ea"/>
                <a:ea typeface="+mj-ea"/>
              </a:rPr>
              <a:t>。惟語文領域</a:t>
            </a:r>
            <a:r>
              <a:rPr lang="en-US" altLang="zh-TW" sz="2400" b="0" dirty="0">
                <a:latin typeface="+mj-ea"/>
                <a:ea typeface="+mj-ea"/>
              </a:rPr>
              <a:t>(</a:t>
            </a:r>
            <a:r>
              <a:rPr lang="zh-TW" altLang="en-US" sz="2400" b="0" dirty="0">
                <a:latin typeface="+mj-ea"/>
                <a:ea typeface="+mj-ea"/>
              </a:rPr>
              <a:t>國語文、英語文、閩南語文、客家語文、原住民語文、新住民語文</a:t>
            </a:r>
            <a:r>
              <a:rPr lang="en-US" altLang="zh-TW" sz="2400" b="0" dirty="0">
                <a:latin typeface="+mj-ea"/>
                <a:ea typeface="+mj-ea"/>
              </a:rPr>
              <a:t>)</a:t>
            </a:r>
            <a:r>
              <a:rPr lang="zh-TW" altLang="en-US" sz="2400" b="0" dirty="0">
                <a:latin typeface="+mj-ea"/>
                <a:ea typeface="+mj-ea"/>
              </a:rPr>
              <a:t>先發展該科目核心素養，再討論將部分之科目核心素養，整合為語文領域共通部分的可行性。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18</a:t>
            </a:fld>
            <a:endParaRPr kumimoji="1"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149013" y="472810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+mj-ea"/>
                <a:ea typeface="+mj-ea"/>
              </a:rPr>
              <a:t>摘錄自「核心素養發展手冊」</a:t>
            </a:r>
            <a:endParaRPr lang="zh-TW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8437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65760"/>
            <a:ext cx="9144000" cy="548640"/>
          </a:xfrm>
        </p:spPr>
        <p:txBody>
          <a:bodyPr>
            <a:noAutofit/>
          </a:bodyPr>
          <a:lstStyle/>
          <a:p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領域</a:t>
            </a:r>
            <a:r>
              <a:rPr lang="en-US" altLang="zh-TW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/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科目核心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素養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的基本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設計原則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+mj-ea"/>
              <a:buAutoNum type="ea1ChtPeriod" startAt="5"/>
            </a:pPr>
            <a:r>
              <a:rPr lang="zh-TW" altLang="en-US" sz="2400" b="0" dirty="0">
                <a:latin typeface="+mj-ea"/>
                <a:ea typeface="+mj-ea"/>
              </a:rPr>
              <a:t>領域</a:t>
            </a:r>
            <a:r>
              <a:rPr lang="en-US" altLang="zh-TW" sz="2400" b="0" dirty="0">
                <a:latin typeface="+mj-ea"/>
                <a:ea typeface="+mj-ea"/>
              </a:rPr>
              <a:t>/</a:t>
            </a:r>
            <a:r>
              <a:rPr lang="zh-TW" altLang="en-US" sz="2400" b="0" dirty="0">
                <a:latin typeface="+mj-ea"/>
                <a:ea typeface="+mj-ea"/>
              </a:rPr>
              <a:t>科目核心素養具體內涵，是指在各教育</a:t>
            </a:r>
            <a:r>
              <a:rPr lang="zh-TW" altLang="en-US" sz="2400" b="0" dirty="0" smtClean="0">
                <a:latin typeface="+mj-ea"/>
                <a:ea typeface="+mj-ea"/>
              </a:rPr>
              <a:t>階段中</a:t>
            </a:r>
            <a:r>
              <a:rPr lang="zh-TW" altLang="en-US" sz="2400" b="0" dirty="0">
                <a:latin typeface="+mj-ea"/>
                <a:ea typeface="+mj-ea"/>
              </a:rPr>
              <a:t>，不同的學科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以其學科語言來呈現</a:t>
            </a:r>
            <a:r>
              <a:rPr lang="zh-TW" altLang="en-US" sz="2400" b="0" dirty="0">
                <a:latin typeface="+mj-ea"/>
                <a:ea typeface="+mj-ea"/>
              </a:rPr>
              <a:t>此教育階段中</a:t>
            </a:r>
            <a:r>
              <a:rPr lang="zh-TW" altLang="en-US" sz="2400" b="0" dirty="0" smtClean="0">
                <a:latin typeface="+mj-ea"/>
                <a:ea typeface="+mj-ea"/>
              </a:rPr>
              <a:t>，與</a:t>
            </a:r>
            <a:r>
              <a:rPr lang="zh-TW" altLang="en-US" sz="2400" b="0" dirty="0">
                <a:latin typeface="+mj-ea"/>
                <a:ea typeface="+mj-ea"/>
              </a:rPr>
              <a:t>此呼應的該領域</a:t>
            </a:r>
            <a:r>
              <a:rPr lang="en-US" altLang="zh-TW" sz="2400" b="0" dirty="0">
                <a:latin typeface="+mj-ea"/>
                <a:ea typeface="+mj-ea"/>
              </a:rPr>
              <a:t>/</a:t>
            </a:r>
            <a:r>
              <a:rPr lang="zh-TW" altLang="en-US" sz="2400" b="0" dirty="0">
                <a:latin typeface="+mj-ea"/>
                <a:ea typeface="+mj-ea"/>
              </a:rPr>
              <a:t>科目核心素養具體內涵。例如：</a:t>
            </a:r>
            <a:endParaRPr lang="en-US" altLang="zh-TW" sz="2400" b="0" dirty="0">
              <a:latin typeface="+mj-ea"/>
              <a:ea typeface="+mj-ea"/>
            </a:endParaRPr>
          </a:p>
          <a:p>
            <a:pPr marL="0" indent="0">
              <a:spcBef>
                <a:spcPts val="1200"/>
              </a:spcBef>
            </a:pPr>
            <a:endParaRPr lang="zh-TW" altLang="en-US" sz="2400" b="0" dirty="0">
              <a:latin typeface="+mj-ea"/>
              <a:ea typeface="+mj-ea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19</a:t>
            </a:fld>
            <a:endParaRPr kumimoji="1"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149013" y="472810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+mj-ea"/>
                <a:ea typeface="+mj-ea"/>
              </a:rPr>
              <a:t>摘錄自「核心素養發展手冊」</a:t>
            </a:r>
            <a:endParaRPr lang="zh-TW" altLang="en-US" b="1" dirty="0">
              <a:latin typeface="+mj-ea"/>
              <a:ea typeface="+mj-ea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938589"/>
              </p:ext>
            </p:extLst>
          </p:nvPr>
        </p:nvGraphicFramePr>
        <p:xfrm>
          <a:off x="1135715" y="2254918"/>
          <a:ext cx="7009518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104"/>
                <a:gridCol w="2862470"/>
                <a:gridCol w="29119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+mj-ea"/>
                          <a:ea typeface="+mj-ea"/>
                        </a:rPr>
                        <a:t>項目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+mj-ea"/>
                          <a:ea typeface="+mj-ea"/>
                        </a:rPr>
                        <a:t>高級中等教育階段</a:t>
                      </a:r>
                      <a:endParaRPr lang="en-US" altLang="zh-TW" dirty="0" smtClean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zh-TW" altLang="en-US" dirty="0" smtClean="0">
                          <a:latin typeface="+mj-ea"/>
                          <a:ea typeface="+mj-ea"/>
                        </a:rPr>
                        <a:t>具體內涵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6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altLang="en-US" sz="1800" dirty="0" smtClean="0">
                          <a:latin typeface="+mj-ea"/>
                          <a:ea typeface="+mj-ea"/>
                        </a:rPr>
                        <a:t>數學領域核心素養</a:t>
                      </a:r>
                      <a:endParaRPr lang="en-US" altLang="zh-TW" sz="1800" dirty="0" smtClean="0">
                        <a:latin typeface="+mj-ea"/>
                        <a:ea typeface="+mj-ea"/>
                      </a:endParaRPr>
                    </a:p>
                    <a:p>
                      <a:pPr marL="0" indent="0" algn="ctr">
                        <a:lnSpc>
                          <a:spcPts val="26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altLang="en-US" sz="1800" dirty="0" smtClean="0">
                          <a:latin typeface="+mj-ea"/>
                          <a:ea typeface="+mj-ea"/>
                        </a:rPr>
                        <a:t>具體內涵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+mj-ea"/>
                          <a:ea typeface="+mj-ea"/>
                        </a:rPr>
                        <a:t>B1</a:t>
                      </a:r>
                      <a:r>
                        <a:rPr lang="zh-TW" altLang="en-US" sz="1800" dirty="0" smtClean="0">
                          <a:latin typeface="+mj-ea"/>
                          <a:ea typeface="+mj-ea"/>
                        </a:rPr>
                        <a:t>符號運用與溝通表達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26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altLang="zh-TW" sz="1800" dirty="0" smtClean="0">
                          <a:latin typeface="+mj-ea"/>
                          <a:ea typeface="+mj-ea"/>
                        </a:rPr>
                        <a:t>U-B1</a:t>
                      </a:r>
                      <a:r>
                        <a:rPr lang="zh-TW" altLang="en-US" sz="1800" dirty="0" smtClean="0">
                          <a:latin typeface="+mj-ea"/>
                          <a:ea typeface="+mj-ea"/>
                        </a:rPr>
                        <a:t>：具備精確掌握各類符號表達的能力，以進行經驗、思想、價值與情意之表達，能以同理心與他人溝通並解決問題。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26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altLang="en-US" sz="1800" dirty="0" smtClean="0">
                          <a:latin typeface="+mj-ea"/>
                          <a:ea typeface="+mj-ea"/>
                        </a:rPr>
                        <a:t>數</a:t>
                      </a:r>
                      <a:r>
                        <a:rPr lang="en-US" altLang="zh-TW" sz="1800" dirty="0" smtClean="0">
                          <a:latin typeface="+mj-ea"/>
                          <a:ea typeface="+mj-ea"/>
                        </a:rPr>
                        <a:t>S-U-B1</a:t>
                      </a:r>
                      <a:r>
                        <a:rPr lang="zh-TW" altLang="en-US" sz="1800" dirty="0" smtClean="0">
                          <a:latin typeface="+mj-ea"/>
                          <a:ea typeface="+mj-ea"/>
                        </a:rPr>
                        <a:t>：具備演算、抽象化、推理、連結、解題、溝通等數學能力，並能運用數學符號進行邏輯思考、分析並解決問題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18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大綱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+mj-ea"/>
                <a:ea typeface="+mj-ea"/>
              </a:rPr>
              <a:t>一、核心素養的概念</a:t>
            </a:r>
            <a:endParaRPr lang="en-US" altLang="zh-TW" sz="2800" dirty="0" smtClean="0">
              <a:latin typeface="+mj-ea"/>
              <a:ea typeface="+mj-ea"/>
            </a:endParaRPr>
          </a:p>
          <a:p>
            <a:r>
              <a:rPr lang="zh-TW" altLang="en-US" sz="2800" dirty="0" smtClean="0">
                <a:latin typeface="+mj-ea"/>
                <a:ea typeface="+mj-ea"/>
              </a:rPr>
              <a:t>二、學習重點的內涵</a:t>
            </a:r>
            <a:endParaRPr lang="en-US" altLang="zh-TW" sz="2800" dirty="0" smtClean="0">
              <a:latin typeface="+mj-ea"/>
              <a:ea typeface="+mj-ea"/>
            </a:endParaRPr>
          </a:p>
          <a:p>
            <a:r>
              <a:rPr lang="zh-TW" altLang="en-US" sz="2800" dirty="0" smtClean="0">
                <a:latin typeface="+mj-ea"/>
                <a:ea typeface="+mj-ea"/>
              </a:rPr>
              <a:t>三、雙向細目表與教學規劃</a:t>
            </a:r>
            <a:endParaRPr lang="en-US" altLang="zh-TW" sz="2800" dirty="0" smtClean="0">
              <a:latin typeface="+mj-ea"/>
              <a:ea typeface="+mj-ea"/>
            </a:endParaRPr>
          </a:p>
          <a:p>
            <a:r>
              <a:rPr lang="zh-TW" altLang="en-US" sz="2800" dirty="0">
                <a:latin typeface="+mj-ea"/>
                <a:ea typeface="+mj-ea"/>
              </a:rPr>
              <a:t>四</a:t>
            </a:r>
            <a:r>
              <a:rPr lang="zh-TW" altLang="en-US" sz="2800" dirty="0" smtClean="0">
                <a:latin typeface="+mj-ea"/>
                <a:ea typeface="+mj-ea"/>
              </a:rPr>
              <a:t>、教學</a:t>
            </a:r>
            <a:r>
              <a:rPr lang="zh-TW" altLang="en-US" sz="2800" dirty="0">
                <a:latin typeface="+mj-ea"/>
                <a:ea typeface="+mj-ea"/>
              </a:rPr>
              <a:t>大綱</a:t>
            </a:r>
            <a:r>
              <a:rPr lang="zh-TW" altLang="en-US" sz="2800" dirty="0" smtClean="0">
                <a:latin typeface="+mj-ea"/>
                <a:ea typeface="+mj-ea"/>
              </a:rPr>
              <a:t>規劃</a:t>
            </a:r>
            <a:r>
              <a:rPr lang="en-US" altLang="zh-TW" sz="2800" dirty="0" smtClean="0">
                <a:latin typeface="+mj-ea"/>
                <a:ea typeface="+mj-ea"/>
              </a:rPr>
              <a:t>(</a:t>
            </a:r>
            <a:r>
              <a:rPr lang="zh-TW" altLang="en-US" sz="2800" dirty="0" smtClean="0">
                <a:latin typeface="+mj-ea"/>
                <a:ea typeface="+mj-ea"/>
              </a:rPr>
              <a:t>普通型高中生活管理為例</a:t>
            </a:r>
            <a:r>
              <a:rPr lang="en-US" altLang="zh-TW" sz="2800" dirty="0" smtClean="0">
                <a:latin typeface="+mj-ea"/>
                <a:ea typeface="+mj-ea"/>
              </a:rPr>
              <a:t>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8497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65760"/>
            <a:ext cx="9144000" cy="548640"/>
          </a:xfrm>
        </p:spPr>
        <p:txBody>
          <a:bodyPr>
            <a:noAutofit/>
          </a:bodyPr>
          <a:lstStyle/>
          <a:p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領域</a:t>
            </a:r>
            <a:r>
              <a:rPr lang="en-US" altLang="zh-TW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/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科目核心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素養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的基本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設計原則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+mj-ea"/>
              <a:buAutoNum type="ea1ChtPeriod" startAt="6"/>
            </a:pPr>
            <a:r>
              <a:rPr lang="zh-TW" altLang="en-US" sz="2400" b="0" dirty="0">
                <a:latin typeface="+mj-ea"/>
                <a:ea typeface="+mj-ea"/>
              </a:rPr>
              <a:t>領域</a:t>
            </a:r>
            <a:r>
              <a:rPr lang="en-US" altLang="zh-TW" sz="2400" b="0" dirty="0">
                <a:latin typeface="+mj-ea"/>
                <a:ea typeface="+mj-ea"/>
              </a:rPr>
              <a:t>/</a:t>
            </a:r>
            <a:r>
              <a:rPr lang="zh-TW" altLang="en-US" sz="2400" b="0" dirty="0">
                <a:latin typeface="+mj-ea"/>
                <a:ea typeface="+mj-ea"/>
              </a:rPr>
              <a:t>科目核心素養的設計是兼顧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進階性</a:t>
            </a:r>
            <a:r>
              <a:rPr lang="zh-TW" altLang="en-US" sz="2400" b="0" dirty="0">
                <a:latin typeface="+mj-ea"/>
                <a:ea typeface="+mj-ea"/>
              </a:rPr>
              <a:t>的</a:t>
            </a:r>
            <a:r>
              <a:rPr lang="zh-TW" altLang="en-US" sz="2400" b="0" dirty="0" smtClean="0">
                <a:latin typeface="+mj-ea"/>
                <a:ea typeface="+mj-ea"/>
              </a:rPr>
              <a:t>概念（依</a:t>
            </a:r>
            <a:r>
              <a:rPr lang="zh-TW" altLang="en-US" sz="2400" b="0" dirty="0">
                <a:latin typeface="+mj-ea"/>
                <a:ea typeface="+mj-ea"/>
              </a:rPr>
              <a:t>教育階段循序設計，垂直的關係）與</a:t>
            </a:r>
            <a:r>
              <a:rPr lang="zh-TW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衍伸性</a:t>
            </a:r>
            <a:r>
              <a:rPr lang="zh-TW" altLang="en-US" sz="2400" b="0" dirty="0">
                <a:latin typeface="+mj-ea"/>
                <a:ea typeface="+mj-ea"/>
              </a:rPr>
              <a:t>的概念（依不同領域</a:t>
            </a:r>
            <a:r>
              <a:rPr lang="en-US" altLang="zh-TW" sz="2400" b="0" dirty="0">
                <a:latin typeface="+mj-ea"/>
                <a:ea typeface="+mj-ea"/>
              </a:rPr>
              <a:t>/</a:t>
            </a:r>
            <a:r>
              <a:rPr lang="zh-TW" altLang="en-US" sz="2400" b="0" dirty="0">
                <a:latin typeface="+mj-ea"/>
                <a:ea typeface="+mj-ea"/>
              </a:rPr>
              <a:t>科目之內涵來衍申與</a:t>
            </a:r>
            <a:r>
              <a:rPr lang="zh-TW" altLang="en-US" sz="2400" b="0" dirty="0" smtClean="0">
                <a:latin typeface="+mj-ea"/>
                <a:ea typeface="+mj-ea"/>
              </a:rPr>
              <a:t>呈現</a:t>
            </a:r>
            <a:r>
              <a:rPr lang="zh-TW" altLang="en-US" sz="2400" b="0" dirty="0">
                <a:latin typeface="+mj-ea"/>
                <a:ea typeface="+mj-ea"/>
              </a:rPr>
              <a:t>核心素養，水平的關係）。</a:t>
            </a:r>
          </a:p>
          <a:p>
            <a:pPr marL="0" indent="0">
              <a:spcBef>
                <a:spcPts val="1200"/>
              </a:spcBef>
            </a:pPr>
            <a:endParaRPr lang="zh-TW" altLang="en-US" sz="2400" b="0" dirty="0">
              <a:latin typeface="+mj-ea"/>
              <a:ea typeface="+mj-ea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20</a:t>
            </a:fld>
            <a:endParaRPr kumimoji="1"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149013" y="472810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+mj-ea"/>
                <a:ea typeface="+mj-ea"/>
              </a:rPr>
              <a:t>摘錄自「核心素養發展手冊」</a:t>
            </a:r>
            <a:endParaRPr lang="zh-TW" altLang="en-US" b="1" dirty="0">
              <a:latin typeface="+mj-ea"/>
              <a:ea typeface="+mj-ea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034523691"/>
              </p:ext>
            </p:extLst>
          </p:nvPr>
        </p:nvGraphicFramePr>
        <p:xfrm>
          <a:off x="4846156" y="2759073"/>
          <a:ext cx="723900" cy="3213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5650126" y="2765421"/>
            <a:ext cx="4154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進</a:t>
            </a:r>
            <a:endParaRPr lang="en-US" altLang="zh-TW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階</a:t>
            </a:r>
            <a:endParaRPr lang="en-US" altLang="zh-TW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性</a:t>
            </a:r>
            <a:endParaRPr lang="en-US" altLang="zh-TW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↓</a:t>
            </a:r>
            <a:endParaRPr lang="zh-TW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1009727471"/>
              </p:ext>
            </p:extLst>
          </p:nvPr>
        </p:nvGraphicFramePr>
        <p:xfrm>
          <a:off x="123825" y="2332247"/>
          <a:ext cx="425767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1" name="直線接點 10"/>
          <p:cNvCxnSpPr/>
          <p:nvPr/>
        </p:nvCxnSpPr>
        <p:spPr>
          <a:xfrm flipH="1">
            <a:off x="1857376" y="2847975"/>
            <a:ext cx="2988780" cy="9239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H="1" flipV="1">
            <a:off x="1857375" y="5019675"/>
            <a:ext cx="2988781" cy="95250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 rot="18702723">
            <a:off x="457885" y="312527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smtClean="0">
                <a:solidFill>
                  <a:srgbClr val="FF0000"/>
                </a:solidFill>
                <a:latin typeface="+mj-ea"/>
                <a:ea typeface="+mj-ea"/>
              </a:rPr>
              <a:t>←衍</a:t>
            </a:r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伸性→</a:t>
            </a:r>
            <a:endParaRPr lang="zh-TW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9727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65760"/>
            <a:ext cx="9144000" cy="548640"/>
          </a:xfrm>
        </p:spPr>
        <p:txBody>
          <a:bodyPr>
            <a:noAutofit/>
          </a:bodyPr>
          <a:lstStyle/>
          <a:p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核心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素養在各領域</a:t>
            </a:r>
            <a:r>
              <a:rPr lang="en-US" altLang="zh-TW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科目綱要的轉化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ea"/>
              <a:buAutoNum type="ea1ChtPeriod"/>
            </a:pPr>
            <a:r>
              <a:rPr lang="zh-TW" altLang="en-US" sz="2400" b="0" dirty="0" smtClean="0">
                <a:latin typeface="+mj-ea"/>
                <a:ea typeface="+mj-ea"/>
              </a:rPr>
              <a:t>核心素養與</a:t>
            </a:r>
            <a:r>
              <a:rPr lang="zh-TW" altLang="en-US" sz="2400" b="0" dirty="0">
                <a:latin typeface="+mj-ea"/>
                <a:ea typeface="+mj-ea"/>
              </a:rPr>
              <a:t>科目、領域的</a:t>
            </a:r>
            <a:r>
              <a:rPr lang="zh-TW" altLang="en-US" sz="2400" b="0" dirty="0" smtClean="0">
                <a:latin typeface="+mj-ea"/>
                <a:ea typeface="+mj-ea"/>
              </a:rPr>
              <a:t>知能</a:t>
            </a:r>
            <a:r>
              <a:rPr lang="zh-TW" altLang="en-US" sz="2400" b="0" dirty="0">
                <a:latin typeface="+mj-ea"/>
                <a:ea typeface="+mj-ea"/>
              </a:rPr>
              <a:t>（如科學知識、</a:t>
            </a:r>
            <a:r>
              <a:rPr lang="zh-TW" altLang="en-US" sz="2400" b="0" dirty="0" smtClean="0">
                <a:latin typeface="+mj-ea"/>
                <a:ea typeface="+mj-ea"/>
              </a:rPr>
              <a:t>科學能力</a:t>
            </a:r>
            <a:r>
              <a:rPr lang="zh-TW" altLang="en-US" sz="2400" b="0" dirty="0">
                <a:latin typeface="+mj-ea"/>
                <a:ea typeface="+mj-ea"/>
              </a:rPr>
              <a:t>、科學態度）關係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是並行的，而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不是取代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的</a:t>
            </a:r>
            <a:r>
              <a:rPr lang="zh-TW" altLang="en-US" sz="2400" dirty="0" smtClean="0">
                <a:latin typeface="+mj-ea"/>
                <a:ea typeface="+mj-ea"/>
              </a:rPr>
              <a:t>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457200" indent="-457200">
              <a:buFont typeface="+mj-ea"/>
              <a:buAutoNum type="ea1ChtPeriod"/>
            </a:pPr>
            <a:r>
              <a:rPr lang="zh-TW" altLang="en-US" sz="2400" b="0" dirty="0" smtClean="0">
                <a:latin typeface="+mj-ea"/>
                <a:ea typeface="+mj-ea"/>
              </a:rPr>
              <a:t>核心</a:t>
            </a:r>
            <a:r>
              <a:rPr lang="zh-TW" altLang="en-US" sz="2400" b="0" dirty="0">
                <a:latin typeface="+mj-ea"/>
                <a:ea typeface="+mj-ea"/>
              </a:rPr>
              <a:t>素養的培養必須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透過各領域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/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科目的學習</a:t>
            </a:r>
            <a:r>
              <a:rPr lang="zh-TW" altLang="en-US" sz="2400" b="0" dirty="0">
                <a:latin typeface="+mj-ea"/>
                <a:ea typeface="+mj-ea"/>
              </a:rPr>
              <a:t>，</a:t>
            </a:r>
            <a:r>
              <a:rPr lang="zh-TW" altLang="en-US" sz="2400" b="0" dirty="0" smtClean="0">
                <a:latin typeface="+mj-ea"/>
                <a:ea typeface="+mj-ea"/>
              </a:rPr>
              <a:t>相反</a:t>
            </a:r>
            <a:r>
              <a:rPr lang="zh-TW" altLang="en-US" sz="2400" b="0" dirty="0">
                <a:latin typeface="+mj-ea"/>
                <a:ea typeface="+mj-ea"/>
              </a:rPr>
              <a:t>地</a:t>
            </a:r>
            <a:r>
              <a:rPr lang="zh-TW" altLang="en-US" sz="2400" b="0" dirty="0" smtClean="0">
                <a:latin typeface="+mj-ea"/>
                <a:ea typeface="+mj-ea"/>
              </a:rPr>
              <a:t>，各</a:t>
            </a:r>
            <a:r>
              <a:rPr lang="zh-TW" altLang="en-US" sz="2400" b="0" dirty="0">
                <a:latin typeface="+mj-ea"/>
                <a:ea typeface="+mj-ea"/>
              </a:rPr>
              <a:t>領域</a:t>
            </a:r>
            <a:r>
              <a:rPr lang="en-US" altLang="zh-TW" sz="2400" b="0" dirty="0">
                <a:latin typeface="+mj-ea"/>
                <a:ea typeface="+mj-ea"/>
              </a:rPr>
              <a:t>/</a:t>
            </a:r>
            <a:r>
              <a:rPr lang="zh-TW" altLang="en-US" sz="2400" b="0" dirty="0">
                <a:latin typeface="+mj-ea"/>
                <a:ea typeface="+mj-ea"/>
              </a:rPr>
              <a:t>科目的學習也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有助於一或多個核心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素養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的養成</a:t>
            </a:r>
            <a:r>
              <a:rPr lang="zh-TW" altLang="en-US" sz="2400" dirty="0" smtClean="0">
                <a:latin typeface="+mj-ea"/>
                <a:ea typeface="+mj-ea"/>
              </a:rPr>
              <a:t>。</a:t>
            </a:r>
            <a:endParaRPr lang="en-US" altLang="zh-TW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21</a:t>
            </a:fld>
            <a:endParaRPr kumimoji="1"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-1" y="652977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核心素養發展手冊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6149013" y="472810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+mj-ea"/>
                <a:ea typeface="+mj-ea"/>
              </a:rPr>
              <a:t>摘錄自「核心素養發展手冊」</a:t>
            </a:r>
            <a:endParaRPr lang="zh-TW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9065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b="1" dirty="0" smtClean="0"/>
              <a:t>學習重點的內涵</a:t>
            </a:r>
            <a:endParaRPr lang="zh-TW" altLang="en-US" sz="3200" b="1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學習重點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學習</a:t>
            </a:r>
            <a:r>
              <a:rPr lang="zh-TW" altLang="en-US" dirty="0" smtClean="0">
                <a:latin typeface="+mj-ea"/>
                <a:ea typeface="+mj-ea"/>
              </a:rPr>
              <a:t>表現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學習</a:t>
            </a:r>
            <a:r>
              <a:rPr lang="zh-TW" altLang="en-US" dirty="0" smtClean="0">
                <a:latin typeface="+mj-ea"/>
                <a:ea typeface="+mj-ea"/>
              </a:rPr>
              <a:t>內容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如何落實素養</a:t>
            </a:r>
            <a:r>
              <a:rPr lang="zh-TW" altLang="en-US" dirty="0" smtClean="0">
                <a:latin typeface="+mj-ea"/>
                <a:ea typeface="+mj-ea"/>
              </a:rPr>
              <a:t>導向</a:t>
            </a:r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22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2738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23</a:t>
            </a:fld>
            <a:endParaRPr kumimoji="1" lang="zh-TW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t="15959" r="15233" b="7646"/>
          <a:stretch/>
        </p:blipFill>
        <p:spPr bwMode="auto">
          <a:xfrm>
            <a:off x="523875" y="64186"/>
            <a:ext cx="8153400" cy="500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橢圓 3"/>
          <p:cNvSpPr/>
          <p:nvPr/>
        </p:nvSpPr>
        <p:spPr>
          <a:xfrm>
            <a:off x="5410200" y="1714500"/>
            <a:ext cx="3562350" cy="3667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249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各領域</a:t>
            </a:r>
            <a:r>
              <a:rPr lang="en-US" altLang="zh-TW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/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科目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學習重點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ea"/>
              <a:buAutoNum type="ea1ChtPeriod"/>
            </a:pPr>
            <a:r>
              <a:rPr lang="zh-TW" altLang="en-US" sz="2400" b="0" dirty="0" smtClean="0">
                <a:latin typeface="+mj-ea"/>
                <a:ea typeface="+mj-ea"/>
              </a:rPr>
              <a:t>由</a:t>
            </a:r>
            <a:r>
              <a:rPr lang="zh-TW" altLang="en-US" sz="2400" b="0" dirty="0">
                <a:latin typeface="+mj-ea"/>
                <a:ea typeface="+mj-ea"/>
              </a:rPr>
              <a:t>「學習表現」與「學習內容」兩個向</a:t>
            </a:r>
            <a:r>
              <a:rPr lang="zh-TW" altLang="en-US" sz="2400" b="0" dirty="0" smtClean="0">
                <a:latin typeface="+mj-ea"/>
                <a:ea typeface="+mj-ea"/>
              </a:rPr>
              <a:t>度所組成。</a:t>
            </a:r>
            <a:r>
              <a:rPr lang="zh-TW" altLang="en-US" sz="2400" b="0" dirty="0">
                <a:latin typeface="+mj-ea"/>
                <a:ea typeface="+mj-ea"/>
              </a:rPr>
              <a:t>指的就是領域或科目的內涵，是老師教學的重點，也是學生學習的重點</a:t>
            </a:r>
            <a:r>
              <a:rPr lang="zh-TW" altLang="en-US" sz="2400" b="0" dirty="0" smtClean="0">
                <a:latin typeface="+mj-ea"/>
                <a:ea typeface="+mj-ea"/>
              </a:rPr>
              <a:t>。</a:t>
            </a:r>
            <a:endParaRPr lang="en-US" altLang="zh-TW" sz="2400" b="0" dirty="0">
              <a:latin typeface="+mj-ea"/>
              <a:ea typeface="+mj-ea"/>
            </a:endParaRPr>
          </a:p>
          <a:p>
            <a:pPr marL="457200" indent="-457200">
              <a:buFont typeface="+mj-ea"/>
              <a:buAutoNum type="ea1ChtPeriod"/>
            </a:pPr>
            <a:r>
              <a:rPr lang="zh-TW" altLang="en-US" sz="2400" b="0" dirty="0" smtClean="0">
                <a:latin typeface="+mj-ea"/>
                <a:ea typeface="+mj-ea"/>
              </a:rPr>
              <a:t>用以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引導</a:t>
            </a:r>
            <a:r>
              <a:rPr lang="zh-TW" altLang="en-US" sz="3200" i="1" u="sng" dirty="0">
                <a:solidFill>
                  <a:srgbClr val="FF0000"/>
                </a:solidFill>
                <a:latin typeface="+mj-ea"/>
                <a:ea typeface="+mj-ea"/>
              </a:rPr>
              <a:t>課程設計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、</a:t>
            </a:r>
            <a:r>
              <a:rPr lang="zh-TW" altLang="en-US" sz="3200" i="1" u="sng" dirty="0">
                <a:solidFill>
                  <a:srgbClr val="FF0000"/>
                </a:solidFill>
                <a:latin typeface="+mj-ea"/>
                <a:ea typeface="+mj-ea"/>
              </a:rPr>
              <a:t>教材發展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、</a:t>
            </a:r>
            <a:r>
              <a:rPr lang="zh-TW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教科書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審查及學習評量</a:t>
            </a:r>
            <a:r>
              <a:rPr lang="zh-TW" altLang="en-US" sz="2400" b="0" dirty="0">
                <a:latin typeface="+mj-ea"/>
                <a:ea typeface="+mj-ea"/>
              </a:rPr>
              <a:t>等，並配合教學加以實踐</a:t>
            </a:r>
            <a:r>
              <a:rPr lang="zh-TW" altLang="en-US" sz="2400" b="0" dirty="0" smtClean="0">
                <a:latin typeface="+mj-ea"/>
                <a:ea typeface="+mj-ea"/>
              </a:rPr>
              <a:t>。</a:t>
            </a:r>
            <a:endParaRPr lang="en-US" altLang="zh-TW" sz="2400" b="0" dirty="0">
              <a:latin typeface="+mj-ea"/>
              <a:ea typeface="+mj-ea"/>
            </a:endParaRPr>
          </a:p>
          <a:p>
            <a:pPr marL="457200" indent="-457200">
              <a:buFont typeface="+mj-ea"/>
              <a:buAutoNum type="ea1ChtPeriod"/>
            </a:pPr>
            <a:r>
              <a:rPr lang="zh-TW" altLang="en-US" sz="2400" b="0" dirty="0" smtClean="0">
                <a:latin typeface="+mj-ea"/>
                <a:ea typeface="+mj-ea"/>
              </a:rPr>
              <a:t>需</a:t>
            </a:r>
            <a:r>
              <a:rPr lang="zh-TW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展現</a:t>
            </a:r>
            <a:r>
              <a:rPr lang="en-US" altLang="zh-TW" sz="2400" b="1" dirty="0" smtClean="0">
                <a:solidFill>
                  <a:srgbClr val="FF0000"/>
                </a:solidFill>
                <a:latin typeface="+mj-ea"/>
                <a:ea typeface="+mj-ea"/>
              </a:rPr>
              <a:t>/</a:t>
            </a:r>
            <a:r>
              <a:rPr lang="zh-TW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呼應</a:t>
            </a:r>
            <a:r>
              <a:rPr lang="zh-TW" altLang="en-US" sz="2400" b="1" dirty="0">
                <a:solidFill>
                  <a:srgbClr val="FF0000"/>
                </a:solidFill>
                <a:latin typeface="+mj-ea"/>
                <a:ea typeface="+mj-ea"/>
              </a:rPr>
              <a:t>該領域</a:t>
            </a:r>
            <a:r>
              <a:rPr lang="en-US" altLang="zh-TW" sz="2400" b="1" dirty="0">
                <a:solidFill>
                  <a:srgbClr val="FF0000"/>
                </a:solidFill>
                <a:latin typeface="+mj-ea"/>
                <a:ea typeface="+mj-ea"/>
              </a:rPr>
              <a:t>/</a:t>
            </a:r>
            <a:r>
              <a:rPr lang="zh-TW" altLang="en-US" sz="2400" b="1" dirty="0">
                <a:solidFill>
                  <a:srgbClr val="FF0000"/>
                </a:solidFill>
                <a:latin typeface="+mj-ea"/>
                <a:ea typeface="+mj-ea"/>
              </a:rPr>
              <a:t>科目的核心</a:t>
            </a:r>
            <a:r>
              <a:rPr lang="zh-TW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素養</a:t>
            </a:r>
            <a:r>
              <a:rPr lang="zh-TW" altLang="en-US" sz="2400" b="0" dirty="0">
                <a:latin typeface="+mj-ea"/>
                <a:ea typeface="+mj-ea"/>
              </a:rPr>
              <a:t>具體內涵</a:t>
            </a:r>
            <a:r>
              <a:rPr lang="zh-TW" altLang="en-US" sz="2400" b="0" dirty="0" smtClean="0">
                <a:latin typeface="+mj-ea"/>
                <a:ea typeface="+mj-ea"/>
              </a:rPr>
              <a:t>。</a:t>
            </a:r>
            <a:endParaRPr lang="en-US" altLang="zh-TW" sz="2400" b="0" dirty="0">
              <a:latin typeface="+mj-ea"/>
              <a:ea typeface="+mj-ea"/>
            </a:endParaRPr>
          </a:p>
          <a:p>
            <a:pPr marL="457200" indent="-457200">
              <a:buFont typeface="+mj-ea"/>
              <a:buAutoNum type="ea1ChtPeriod"/>
            </a:pPr>
            <a:r>
              <a:rPr lang="zh-TW" altLang="en-US" sz="2400" b="0" dirty="0" smtClean="0">
                <a:latin typeface="+mj-ea"/>
                <a:ea typeface="+mj-ea"/>
              </a:rPr>
              <a:t>其架構</a:t>
            </a:r>
            <a:r>
              <a:rPr lang="zh-TW" altLang="en-US" sz="2400" b="1" dirty="0">
                <a:solidFill>
                  <a:srgbClr val="FF0000"/>
                </a:solidFill>
                <a:latin typeface="+mj-ea"/>
                <a:ea typeface="+mj-ea"/>
              </a:rPr>
              <a:t>提供</a:t>
            </a:r>
            <a:r>
              <a:rPr lang="zh-TW" altLang="en-US" sz="2400" b="0" dirty="0">
                <a:latin typeface="+mj-ea"/>
                <a:ea typeface="+mj-ea"/>
              </a:rPr>
              <a:t>各領域</a:t>
            </a:r>
            <a:r>
              <a:rPr lang="en-US" altLang="zh-TW" sz="2400" b="0" dirty="0">
                <a:latin typeface="+mj-ea"/>
                <a:ea typeface="+mj-ea"/>
              </a:rPr>
              <a:t>/</a:t>
            </a:r>
            <a:r>
              <a:rPr lang="zh-TW" altLang="en-US" sz="2400" b="0" dirty="0">
                <a:latin typeface="+mj-ea"/>
                <a:ea typeface="+mj-ea"/>
              </a:rPr>
              <a:t>科目</a:t>
            </a:r>
            <a:r>
              <a:rPr lang="zh-TW" altLang="en-US" sz="2400" b="1" dirty="0">
                <a:solidFill>
                  <a:srgbClr val="FF0000"/>
                </a:solidFill>
                <a:latin typeface="+mj-ea"/>
                <a:ea typeface="+mj-ea"/>
              </a:rPr>
              <a:t>教材設計</a:t>
            </a:r>
            <a:r>
              <a:rPr lang="zh-TW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的彈性</a:t>
            </a:r>
            <a:r>
              <a:rPr lang="zh-TW" altLang="en-US" sz="2400" dirty="0">
                <a:latin typeface="+mj-ea"/>
                <a:ea typeface="+mj-ea"/>
              </a:rPr>
              <a:t>，</a:t>
            </a:r>
            <a:r>
              <a:rPr lang="zh-TW" altLang="en-US" sz="2400" b="0" dirty="0">
                <a:latin typeface="+mj-ea"/>
                <a:ea typeface="+mj-ea"/>
              </a:rPr>
              <a:t>在不同版本教材中，</a:t>
            </a:r>
            <a:r>
              <a:rPr lang="zh-TW" altLang="en-US" sz="2400" b="1" dirty="0">
                <a:solidFill>
                  <a:srgbClr val="FF0000"/>
                </a:solidFill>
                <a:latin typeface="+mj-ea"/>
                <a:ea typeface="+mj-ea"/>
              </a:rPr>
              <a:t>學習表現與學習內容可以有不同的</a:t>
            </a:r>
            <a:r>
              <a:rPr lang="zh-TW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對應關係</a:t>
            </a:r>
            <a:r>
              <a:rPr lang="zh-TW" altLang="en-US" sz="2400" dirty="0" smtClean="0">
                <a:latin typeface="+mj-ea"/>
                <a:ea typeface="+mj-ea"/>
              </a:rPr>
              <a:t>。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24</a:t>
            </a:fld>
            <a:endParaRPr kumimoji="1"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149013" y="472810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+mj-ea"/>
                <a:ea typeface="+mj-ea"/>
              </a:rPr>
              <a:t>摘錄自「核心素養發展手冊」</a:t>
            </a:r>
            <a:endParaRPr lang="zh-TW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3851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學習表現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ea"/>
              <a:buAutoNum type="ea1ChtPeriod"/>
            </a:pPr>
            <a:r>
              <a:rPr lang="zh-TW" altLang="en-US" sz="2400" b="0" dirty="0" smtClean="0">
                <a:latin typeface="+mj-ea"/>
                <a:ea typeface="+mj-ea"/>
              </a:rPr>
              <a:t>強調</a:t>
            </a:r>
            <a:r>
              <a:rPr lang="zh-TW" altLang="en-US" sz="2400" b="1" dirty="0">
                <a:solidFill>
                  <a:srgbClr val="FF0000"/>
                </a:solidFill>
                <a:latin typeface="+mj-ea"/>
                <a:ea typeface="+mj-ea"/>
              </a:rPr>
              <a:t>以學習者為中心的</a:t>
            </a:r>
            <a:r>
              <a:rPr lang="zh-TW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概念</a:t>
            </a:r>
            <a:r>
              <a:rPr lang="zh-TW" altLang="en-US" sz="2400" dirty="0" smtClean="0">
                <a:latin typeface="+mj-ea"/>
                <a:ea typeface="+mj-ea"/>
              </a:rPr>
              <a:t>。</a:t>
            </a:r>
            <a:endParaRPr lang="en-US" altLang="zh-TW" sz="2400" dirty="0">
              <a:latin typeface="+mj-ea"/>
              <a:ea typeface="+mj-ea"/>
            </a:endParaRPr>
          </a:p>
          <a:p>
            <a:pPr marL="457200" indent="-457200">
              <a:buFont typeface="+mj-ea"/>
              <a:buAutoNum type="ea1ChtPeriod"/>
            </a:pPr>
            <a:r>
              <a:rPr lang="zh-TW" altLang="en-US" sz="2400" b="0" dirty="0" smtClean="0">
                <a:latin typeface="+mj-ea"/>
                <a:ea typeface="+mj-ea"/>
              </a:rPr>
              <a:t>重視</a:t>
            </a:r>
            <a:r>
              <a:rPr lang="zh-TW" altLang="en-US" sz="2400" b="1" dirty="0">
                <a:solidFill>
                  <a:srgbClr val="FF0000"/>
                </a:solidFill>
                <a:latin typeface="+mj-ea"/>
                <a:ea typeface="+mj-ea"/>
              </a:rPr>
              <a:t>認知</a:t>
            </a:r>
            <a:r>
              <a:rPr lang="zh-TW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歷程</a:t>
            </a:r>
            <a:r>
              <a:rPr lang="zh-TW" altLang="en-US" sz="2400" b="1" dirty="0">
                <a:solidFill>
                  <a:srgbClr val="FF0000"/>
                </a:solidFill>
                <a:latin typeface="+mj-ea"/>
                <a:ea typeface="+mj-ea"/>
              </a:rPr>
              <a:t>、情意與技能之學習展現</a:t>
            </a:r>
            <a:r>
              <a:rPr lang="zh-TW" altLang="en-US" sz="2400" b="0" dirty="0">
                <a:latin typeface="+mj-ea"/>
                <a:ea typeface="+mj-ea"/>
              </a:rPr>
              <a:t>，代表該領域</a:t>
            </a:r>
            <a:r>
              <a:rPr lang="en-US" altLang="zh-TW" sz="2400" b="0" dirty="0">
                <a:latin typeface="+mj-ea"/>
                <a:ea typeface="+mj-ea"/>
              </a:rPr>
              <a:t>/</a:t>
            </a:r>
            <a:r>
              <a:rPr lang="zh-TW" altLang="en-US" sz="2400" b="0" dirty="0">
                <a:latin typeface="+mj-ea"/>
                <a:ea typeface="+mj-ea"/>
              </a:rPr>
              <a:t>科目的</a:t>
            </a:r>
            <a:r>
              <a:rPr lang="zh-TW" altLang="en-US" sz="2400" b="1" dirty="0">
                <a:solidFill>
                  <a:srgbClr val="FF0000"/>
                </a:solidFill>
                <a:latin typeface="+mj-ea"/>
                <a:ea typeface="+mj-ea"/>
              </a:rPr>
              <a:t>非具體內容向</a:t>
            </a:r>
            <a:r>
              <a:rPr lang="zh-TW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度</a:t>
            </a:r>
            <a:r>
              <a:rPr lang="zh-TW" altLang="en-US" sz="2400" b="0" dirty="0" smtClean="0">
                <a:latin typeface="+mj-ea"/>
                <a:ea typeface="+mj-ea"/>
              </a:rPr>
              <a:t>，應</a:t>
            </a:r>
            <a:r>
              <a:rPr lang="zh-TW" altLang="en-US" sz="2400" b="0" dirty="0">
                <a:latin typeface="+mj-ea"/>
                <a:ea typeface="+mj-ea"/>
              </a:rPr>
              <a:t>能具體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展現或呼應</a:t>
            </a:r>
            <a:r>
              <a:rPr lang="zh-TW" altLang="en-US" sz="2400" b="0" dirty="0">
                <a:latin typeface="+mj-ea"/>
                <a:ea typeface="+mj-ea"/>
              </a:rPr>
              <a:t>該領域</a:t>
            </a:r>
            <a:r>
              <a:rPr lang="en-US" altLang="zh-TW" sz="2400" b="0" dirty="0">
                <a:latin typeface="+mj-ea"/>
                <a:ea typeface="+mj-ea"/>
              </a:rPr>
              <a:t>/</a:t>
            </a:r>
            <a:r>
              <a:rPr lang="zh-TW" altLang="en-US" sz="2400" b="0" dirty="0">
                <a:latin typeface="+mj-ea"/>
                <a:ea typeface="+mj-ea"/>
              </a:rPr>
              <a:t>科目核心素養</a:t>
            </a:r>
            <a:r>
              <a:rPr lang="zh-TW" altLang="en-US" sz="2400" b="0" dirty="0" smtClean="0">
                <a:latin typeface="+mj-ea"/>
                <a:ea typeface="+mj-ea"/>
              </a:rPr>
              <a:t>。</a:t>
            </a:r>
            <a:endParaRPr lang="en-US" altLang="zh-TW" sz="2400" b="0" dirty="0" smtClean="0">
              <a:latin typeface="+mj-ea"/>
              <a:ea typeface="+mj-ea"/>
            </a:endParaRPr>
          </a:p>
          <a:p>
            <a:pPr marL="457200" indent="-457200">
              <a:buFont typeface="+mj-ea"/>
              <a:buAutoNum type="ea1ChtPeriod"/>
            </a:pPr>
            <a:r>
              <a:rPr lang="zh-TW" altLang="en-US" sz="2400" b="0" dirty="0" smtClean="0">
                <a:latin typeface="+mj-ea"/>
                <a:ea typeface="+mj-ea"/>
              </a:rPr>
              <a:t>例如</a:t>
            </a:r>
            <a:r>
              <a:rPr lang="zh-TW" altLang="en-US" sz="2400" b="0" dirty="0">
                <a:latin typeface="+mj-ea"/>
                <a:ea typeface="+mj-ea"/>
              </a:rPr>
              <a:t>：能</a:t>
            </a:r>
            <a:r>
              <a:rPr lang="zh-TW" alt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運用</a:t>
            </a:r>
            <a:r>
              <a:rPr lang="zh-TW" altLang="en-US" sz="2400" b="0" dirty="0">
                <a:latin typeface="+mj-ea"/>
                <a:ea typeface="+mj-ea"/>
              </a:rPr>
              <a:t>一手資料</a:t>
            </a:r>
            <a:r>
              <a:rPr lang="zh-TW" altLang="en-US" sz="2400" b="0" dirty="0" smtClean="0">
                <a:latin typeface="+mj-ea"/>
                <a:ea typeface="+mj-ea"/>
              </a:rPr>
              <a:t>，</a:t>
            </a:r>
            <a:r>
              <a:rPr lang="zh-TW" alt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進行</a:t>
            </a:r>
            <a:r>
              <a:rPr lang="zh-TW" altLang="en-US" sz="2400" b="0" dirty="0">
                <a:latin typeface="+mj-ea"/>
                <a:ea typeface="+mj-ea"/>
              </a:rPr>
              <a:t>歷史推論</a:t>
            </a:r>
            <a:r>
              <a:rPr lang="zh-TW" altLang="en-US" sz="2400" b="0" dirty="0" smtClean="0">
                <a:latin typeface="+mj-ea"/>
                <a:ea typeface="+mj-ea"/>
              </a:rPr>
              <a:t>。</a:t>
            </a:r>
            <a:endParaRPr lang="en-US" altLang="zh-TW" sz="2400" b="0" dirty="0" smtClean="0">
              <a:latin typeface="+mj-ea"/>
              <a:ea typeface="+mj-ea"/>
            </a:endParaRPr>
          </a:p>
          <a:p>
            <a:pPr marL="457200" indent="-457200">
              <a:buFont typeface="+mj-ea"/>
              <a:buAutoNum type="ea1ChtPeriod"/>
            </a:pPr>
            <a:r>
              <a:rPr lang="zh-TW" altLang="en-US" sz="2400" b="0" dirty="0" smtClean="0">
                <a:latin typeface="+mj-ea"/>
                <a:ea typeface="+mj-ea"/>
              </a:rPr>
              <a:t>學習</a:t>
            </a:r>
            <a:r>
              <a:rPr lang="zh-TW" altLang="en-US" sz="2400" b="0" dirty="0">
                <a:latin typeface="+mj-ea"/>
                <a:ea typeface="+mj-ea"/>
              </a:rPr>
              <a:t>表現之相關動詞，請</a:t>
            </a:r>
            <a:r>
              <a:rPr lang="zh-TW" altLang="en-US" sz="2400" b="0" dirty="0" smtClean="0">
                <a:latin typeface="+mj-ea"/>
                <a:ea typeface="+mj-ea"/>
              </a:rPr>
              <a:t>參閱「核心素養發展手冊」附錄</a:t>
            </a:r>
            <a:r>
              <a:rPr lang="zh-TW" altLang="en-US" sz="2400" b="0" dirty="0">
                <a:latin typeface="+mj-ea"/>
                <a:ea typeface="+mj-ea"/>
              </a:rPr>
              <a:t>三「核心素養</a:t>
            </a:r>
            <a:r>
              <a:rPr lang="zh-TW" altLang="en-US" sz="2400" b="0" dirty="0" smtClean="0">
                <a:latin typeface="+mj-ea"/>
                <a:ea typeface="+mj-ea"/>
              </a:rPr>
              <a:t>項目表達</a:t>
            </a:r>
            <a:r>
              <a:rPr lang="zh-TW" altLang="en-US" sz="2400" b="0" dirty="0">
                <a:latin typeface="+mj-ea"/>
                <a:ea typeface="+mj-ea"/>
              </a:rPr>
              <a:t>動詞表」</a:t>
            </a:r>
            <a:r>
              <a:rPr lang="zh-TW" altLang="en-US" sz="2400" b="0" dirty="0" smtClean="0">
                <a:latin typeface="+mj-ea"/>
                <a:ea typeface="+mj-ea"/>
              </a:rPr>
              <a:t>。</a:t>
            </a:r>
            <a:endParaRPr lang="en-US" altLang="zh-TW" sz="2400" b="0" dirty="0" smtClean="0">
              <a:latin typeface="+mj-ea"/>
              <a:ea typeface="+mj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25</a:t>
            </a:fld>
            <a:endParaRPr kumimoji="1"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149013" y="472810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+mj-ea"/>
                <a:ea typeface="+mj-ea"/>
              </a:rPr>
              <a:t>摘錄自「核心素養發展手冊」</a:t>
            </a:r>
            <a:endParaRPr lang="zh-TW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421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學習表現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ts val="2800"/>
              </a:lnSpc>
              <a:spcBef>
                <a:spcPts val="0"/>
              </a:spcBef>
              <a:buFont typeface="+mj-ea"/>
              <a:buAutoNum type="ea1ChtPeriod"/>
            </a:pPr>
            <a:r>
              <a:rPr lang="zh-TW" altLang="en-US" sz="2400" b="0" dirty="0">
                <a:latin typeface="+mj-ea"/>
                <a:ea typeface="+mj-ea"/>
              </a:rPr>
              <a:t>根據上述，學習表現的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內涵在性質上非常接近現行九年一貫課程中的分段能力指標</a:t>
            </a:r>
            <a:r>
              <a:rPr lang="zh-TW" altLang="en-US" sz="2400" b="0" dirty="0">
                <a:latin typeface="+mj-ea"/>
                <a:ea typeface="+mj-ea"/>
              </a:rPr>
              <a:t>，及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高中職課綱的核心能力之非具體內容</a:t>
            </a:r>
            <a:r>
              <a:rPr lang="zh-TW" altLang="en-US" sz="2400" b="0" dirty="0">
                <a:latin typeface="+mj-ea"/>
                <a:ea typeface="+mj-ea"/>
              </a:rPr>
              <a:t>部份。學習表現包含：</a:t>
            </a:r>
          </a:p>
          <a:p>
            <a:pPr lvl="3" indent="-342900">
              <a:lnSpc>
                <a:spcPts val="28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認知</a:t>
            </a:r>
            <a:r>
              <a:rPr lang="zh-TW" altLang="en-US" sz="2400" b="1" dirty="0">
                <a:solidFill>
                  <a:srgbClr val="FF0000"/>
                </a:solidFill>
                <a:latin typeface="+mj-ea"/>
                <a:ea typeface="+mj-ea"/>
              </a:rPr>
              <a:t>歷程</a:t>
            </a:r>
            <a:r>
              <a:rPr lang="zh-TW" altLang="en-US" sz="2400" b="0" dirty="0">
                <a:latin typeface="+mj-ea"/>
                <a:ea typeface="+mj-ea"/>
              </a:rPr>
              <a:t>向度：記憶、理解、應用、分析</a:t>
            </a:r>
            <a:r>
              <a:rPr lang="zh-TW" altLang="en-US" sz="2400" b="0" dirty="0" smtClean="0">
                <a:latin typeface="+mj-ea"/>
                <a:ea typeface="+mj-ea"/>
              </a:rPr>
              <a:t>、評鑑</a:t>
            </a:r>
            <a:r>
              <a:rPr lang="zh-TW" altLang="en-US" sz="2400" b="0" dirty="0">
                <a:latin typeface="+mj-ea"/>
                <a:ea typeface="+mj-ea"/>
              </a:rPr>
              <a:t>、創造等層次。</a:t>
            </a:r>
          </a:p>
          <a:p>
            <a:pPr lvl="3" indent="-342900">
              <a:lnSpc>
                <a:spcPts val="28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情意</a:t>
            </a:r>
            <a:r>
              <a:rPr lang="zh-TW" altLang="en-US" sz="2400" b="0" dirty="0">
                <a:latin typeface="+mj-ea"/>
                <a:ea typeface="+mj-ea"/>
              </a:rPr>
              <a:t>向度：接受、反應、評價、價值組織</a:t>
            </a:r>
            <a:r>
              <a:rPr lang="zh-TW" altLang="en-US" sz="2400" b="0" dirty="0" smtClean="0">
                <a:latin typeface="+mj-ea"/>
                <a:ea typeface="+mj-ea"/>
              </a:rPr>
              <a:t>、價值</a:t>
            </a:r>
            <a:r>
              <a:rPr lang="zh-TW" altLang="en-US" sz="2400" b="0" dirty="0">
                <a:latin typeface="+mj-ea"/>
                <a:ea typeface="+mj-ea"/>
              </a:rPr>
              <a:t>性格化等層次。</a:t>
            </a:r>
          </a:p>
          <a:p>
            <a:pPr lvl="3" indent="-342900">
              <a:lnSpc>
                <a:spcPts val="28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技能</a:t>
            </a:r>
            <a:r>
              <a:rPr lang="zh-TW" altLang="en-US" sz="2400" b="0" dirty="0">
                <a:latin typeface="+mj-ea"/>
                <a:ea typeface="+mj-ea"/>
              </a:rPr>
              <a:t>向度：感知、準備狀態、引導反應（</a:t>
            </a:r>
            <a:r>
              <a:rPr lang="zh-TW" altLang="en-US" sz="2400" b="0" dirty="0" smtClean="0">
                <a:latin typeface="+mj-ea"/>
                <a:ea typeface="+mj-ea"/>
              </a:rPr>
              <a:t>或模仿</a:t>
            </a:r>
            <a:r>
              <a:rPr lang="zh-TW" altLang="en-US" sz="2400" b="0" dirty="0">
                <a:latin typeface="+mj-ea"/>
                <a:ea typeface="+mj-ea"/>
              </a:rPr>
              <a:t>）、機械化、</a:t>
            </a:r>
            <a:r>
              <a:rPr lang="zh-TW" altLang="en-US" sz="2400" b="0" dirty="0" smtClean="0">
                <a:latin typeface="+mj-ea"/>
                <a:ea typeface="+mj-ea"/>
              </a:rPr>
              <a:t>複雜</a:t>
            </a:r>
            <a:r>
              <a:rPr lang="zh-TW" altLang="en-US" sz="2400" b="0" dirty="0">
                <a:latin typeface="+mj-ea"/>
                <a:ea typeface="+mj-ea"/>
              </a:rPr>
              <a:t>的外在反應、調整</a:t>
            </a:r>
            <a:r>
              <a:rPr lang="zh-TW" altLang="en-US" sz="2400" b="0" dirty="0" smtClean="0">
                <a:latin typeface="+mj-ea"/>
                <a:ea typeface="+mj-ea"/>
              </a:rPr>
              <a:t>、獨創</a:t>
            </a:r>
            <a:r>
              <a:rPr lang="zh-TW" altLang="en-US" sz="2400" b="0" dirty="0">
                <a:latin typeface="+mj-ea"/>
                <a:ea typeface="+mj-ea"/>
              </a:rPr>
              <a:t>等層次。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26</a:t>
            </a:fld>
            <a:endParaRPr kumimoji="1"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149013" y="472810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+mj-ea"/>
                <a:ea typeface="+mj-ea"/>
              </a:rPr>
              <a:t>摘錄自「核心素養發展手冊」</a:t>
            </a:r>
            <a:endParaRPr lang="zh-TW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983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學習內容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60" y="1100628"/>
            <a:ext cx="8321040" cy="3579849"/>
          </a:xfrm>
        </p:spPr>
        <p:txBody>
          <a:bodyPr>
            <a:noAutofit/>
          </a:bodyPr>
          <a:lstStyle/>
          <a:p>
            <a:pPr marL="457200" indent="-457200">
              <a:buFont typeface="+mj-ea"/>
              <a:buAutoNum type="ea1ChtPeriod"/>
            </a:pPr>
            <a:r>
              <a:rPr lang="zh-TW" altLang="en-US" sz="2400" b="0" dirty="0" smtClean="0">
                <a:latin typeface="+mj-ea"/>
                <a:ea typeface="+mj-ea"/>
              </a:rPr>
              <a:t>主要</a:t>
            </a:r>
            <a:r>
              <a:rPr lang="zh-TW" altLang="en-US" sz="2400" b="0" dirty="0">
                <a:latin typeface="+mj-ea"/>
                <a:ea typeface="+mj-ea"/>
              </a:rPr>
              <a:t>包括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認知歷程中</a:t>
            </a:r>
            <a:r>
              <a:rPr lang="zh-TW" altLang="en-US" sz="2400" b="0" dirty="0">
                <a:latin typeface="+mj-ea"/>
                <a:ea typeface="+mj-ea"/>
              </a:rPr>
              <a:t>的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知識向度</a:t>
            </a:r>
            <a:r>
              <a:rPr lang="zh-TW" altLang="en-US" sz="2400" b="0" dirty="0">
                <a:latin typeface="+mj-ea"/>
                <a:ea typeface="+mj-ea"/>
              </a:rPr>
              <a:t>，其中又可細分四種類型：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事實知識</a:t>
            </a:r>
            <a:r>
              <a:rPr lang="zh-TW" alt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、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概念知識</a:t>
            </a:r>
            <a:r>
              <a:rPr lang="zh-TW" alt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、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程序知識</a:t>
            </a:r>
            <a:r>
              <a:rPr lang="zh-TW" alt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、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後設認知知識</a:t>
            </a:r>
            <a:r>
              <a:rPr lang="zh-TW" altLang="en-US" sz="2400" b="0" dirty="0">
                <a:latin typeface="+mj-ea"/>
                <a:ea typeface="+mj-ea"/>
              </a:rPr>
              <a:t>；此外學習內容還包括了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技能</a:t>
            </a:r>
            <a:r>
              <a:rPr lang="zh-TW" altLang="en-US" sz="2400" b="0" dirty="0">
                <a:latin typeface="+mj-ea"/>
                <a:ea typeface="+mj-ea"/>
              </a:rPr>
              <a:t>與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情意</a:t>
            </a:r>
            <a:r>
              <a:rPr lang="zh-TW" altLang="en-US" sz="2400" b="0" dirty="0">
                <a:latin typeface="+mj-ea"/>
                <a:ea typeface="+mj-ea"/>
              </a:rPr>
              <a:t>中的具體內涵項目</a:t>
            </a:r>
            <a:r>
              <a:rPr lang="zh-TW" altLang="en-US" sz="2400" b="0" dirty="0" smtClean="0">
                <a:latin typeface="+mj-ea"/>
                <a:ea typeface="+mj-ea"/>
              </a:rPr>
              <a:t>。</a:t>
            </a:r>
            <a:endParaRPr lang="en-US" altLang="zh-TW" sz="2400" b="0" dirty="0" smtClean="0">
              <a:latin typeface="+mj-ea"/>
              <a:ea typeface="+mj-ea"/>
            </a:endParaRPr>
          </a:p>
          <a:p>
            <a:pPr marL="457200" indent="-457200">
              <a:buFont typeface="+mj-ea"/>
              <a:buAutoNum type="ea1ChtPeriod"/>
            </a:pPr>
            <a:r>
              <a:rPr lang="zh-TW" altLang="en-US" sz="2400" b="0" dirty="0" smtClean="0">
                <a:latin typeface="+mj-ea"/>
                <a:ea typeface="+mj-ea"/>
              </a:rPr>
              <a:t>是</a:t>
            </a:r>
            <a:r>
              <a:rPr lang="zh-TW" altLang="en-US" sz="2400" b="0" dirty="0">
                <a:latin typeface="+mj-ea"/>
                <a:ea typeface="+mj-ea"/>
              </a:rPr>
              <a:t>該領域</a:t>
            </a:r>
            <a:r>
              <a:rPr lang="en-US" altLang="zh-TW" sz="2400" b="0" dirty="0">
                <a:latin typeface="+mj-ea"/>
                <a:ea typeface="+mj-ea"/>
              </a:rPr>
              <a:t>/</a:t>
            </a:r>
            <a:r>
              <a:rPr lang="zh-TW" altLang="en-US" sz="2400" b="0" dirty="0">
                <a:latin typeface="+mj-ea"/>
                <a:ea typeface="+mj-ea"/>
              </a:rPr>
              <a:t>科目重要的、</a:t>
            </a:r>
            <a:r>
              <a:rPr lang="zh-TW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基礎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的內容</a:t>
            </a:r>
            <a:r>
              <a:rPr lang="zh-TW" altLang="en-US" sz="2400" b="0" dirty="0">
                <a:latin typeface="+mj-ea"/>
                <a:ea typeface="+mj-ea"/>
              </a:rPr>
              <a:t>，</a:t>
            </a:r>
            <a:r>
              <a:rPr lang="zh-TW" altLang="en-US" sz="3200" i="1" u="sng" dirty="0">
                <a:solidFill>
                  <a:srgbClr val="FF0000"/>
                </a:solidFill>
                <a:latin typeface="+mj-ea"/>
                <a:ea typeface="+mj-ea"/>
              </a:rPr>
              <a:t>學校</a:t>
            </a:r>
            <a:r>
              <a:rPr lang="zh-TW" altLang="en-US" sz="2400" b="0" dirty="0">
                <a:latin typeface="+mj-ea"/>
                <a:ea typeface="+mj-ea"/>
              </a:rPr>
              <a:t>、地方政府或出版社得依其專業需求與特性，將</a:t>
            </a:r>
            <a:r>
              <a:rPr lang="zh-TW" altLang="en-US" sz="2400" b="0" dirty="0" smtClean="0">
                <a:latin typeface="+mj-ea"/>
                <a:ea typeface="+mj-ea"/>
              </a:rPr>
              <a:t>學習內容</a:t>
            </a:r>
            <a:r>
              <a:rPr lang="zh-TW" altLang="en-US" sz="2400" b="0" dirty="0">
                <a:latin typeface="+mj-ea"/>
                <a:ea typeface="+mj-ea"/>
              </a:rPr>
              <a:t>做</a:t>
            </a:r>
            <a:r>
              <a:rPr lang="zh-TW" altLang="en-US" sz="3200" i="1" u="sng" dirty="0">
                <a:solidFill>
                  <a:srgbClr val="FF0000"/>
                </a:solidFill>
                <a:latin typeface="+mj-ea"/>
                <a:ea typeface="+mj-ea"/>
              </a:rPr>
              <a:t>適當的轉化</a:t>
            </a:r>
            <a:r>
              <a:rPr lang="zh-TW" altLang="en-US" sz="32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，</a:t>
            </a:r>
            <a:r>
              <a:rPr lang="zh-TW" altLang="en-US" sz="3200" i="1" u="sng" dirty="0">
                <a:solidFill>
                  <a:srgbClr val="FF0000"/>
                </a:solidFill>
                <a:latin typeface="+mj-ea"/>
                <a:ea typeface="+mj-ea"/>
              </a:rPr>
              <a:t>以發展適當的教材</a:t>
            </a:r>
            <a:r>
              <a:rPr lang="zh-TW" altLang="en-US" sz="2400" b="0" dirty="0" smtClean="0">
                <a:latin typeface="+mj-ea"/>
                <a:ea typeface="+mj-ea"/>
              </a:rPr>
              <a:t>。</a:t>
            </a:r>
            <a:endParaRPr lang="en-US" altLang="zh-TW" sz="2400" b="0" dirty="0" smtClean="0">
              <a:latin typeface="+mj-ea"/>
              <a:ea typeface="+mj-ea"/>
            </a:endParaRPr>
          </a:p>
          <a:p>
            <a:pPr marL="457200" indent="-457200">
              <a:buFont typeface="+mj-ea"/>
              <a:buAutoNum type="ea1ChtPeriod"/>
            </a:pPr>
            <a:endParaRPr lang="zh-TW" altLang="en-US" sz="2400" b="0" dirty="0">
              <a:latin typeface="+mj-ea"/>
              <a:ea typeface="+mj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27</a:t>
            </a:fld>
            <a:endParaRPr kumimoji="1"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149013" y="472810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+mj-ea"/>
                <a:ea typeface="+mj-ea"/>
              </a:rPr>
              <a:t>摘錄自「核心素養發展手冊」</a:t>
            </a:r>
            <a:endParaRPr lang="zh-TW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1745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學習內容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60" y="1100628"/>
            <a:ext cx="8321040" cy="3579849"/>
          </a:xfrm>
        </p:spPr>
        <p:txBody>
          <a:bodyPr>
            <a:noAutofit/>
          </a:bodyPr>
          <a:lstStyle/>
          <a:p>
            <a:pPr marL="457200" indent="-457200">
              <a:buFont typeface="+mj-ea"/>
              <a:buAutoNum type="ea1ChtPeriod" startAt="3"/>
            </a:pPr>
            <a:r>
              <a:rPr lang="zh-TW" altLang="en-US" sz="2400" b="0" dirty="0" smtClean="0">
                <a:latin typeface="+mj-ea"/>
                <a:ea typeface="+mj-ea"/>
              </a:rPr>
              <a:t>內涵</a:t>
            </a:r>
            <a:r>
              <a:rPr lang="zh-TW" altLang="en-US" sz="2400" b="0" dirty="0">
                <a:latin typeface="+mj-ea"/>
                <a:ea typeface="+mj-ea"/>
              </a:rPr>
              <a:t>非常</a:t>
            </a:r>
            <a:r>
              <a:rPr lang="zh-TW" altLang="en-US" sz="2400" b="0" dirty="0" smtClean="0">
                <a:latin typeface="+mj-ea"/>
                <a:ea typeface="+mj-ea"/>
              </a:rPr>
              <a:t>接近九年一貫各領域基本內容、分</a:t>
            </a:r>
            <a:r>
              <a:rPr lang="zh-TW" altLang="en-US" sz="2400" b="0" dirty="0">
                <a:latin typeface="+mj-ea"/>
                <a:ea typeface="+mj-ea"/>
              </a:rPr>
              <a:t>年</a:t>
            </a:r>
            <a:r>
              <a:rPr lang="zh-TW" altLang="en-US" sz="2400" b="0" dirty="0" smtClean="0">
                <a:latin typeface="+mj-ea"/>
                <a:ea typeface="+mj-ea"/>
              </a:rPr>
              <a:t>細目、教材內容，或高中教材綱要、高職教材大綱</a:t>
            </a:r>
            <a:r>
              <a:rPr lang="zh-TW" altLang="en-US" sz="2400" b="0" dirty="0">
                <a:latin typeface="+mj-ea"/>
                <a:ea typeface="+mj-ea"/>
              </a:rPr>
              <a:t>的</a:t>
            </a:r>
            <a:r>
              <a:rPr lang="zh-TW" altLang="en-US" sz="2400" b="0" dirty="0" smtClean="0">
                <a:latin typeface="+mj-ea"/>
                <a:ea typeface="+mj-ea"/>
              </a:rPr>
              <a:t>概念</a:t>
            </a:r>
            <a:r>
              <a:rPr lang="zh-TW" altLang="en-US" sz="2400" b="0" dirty="0">
                <a:latin typeface="+mj-ea"/>
                <a:ea typeface="+mj-ea"/>
              </a:rPr>
              <a:t>，但學習內容應只是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基本的、重要的</a:t>
            </a:r>
            <a:r>
              <a:rPr lang="zh-TW" altLang="en-US" sz="2400" b="0" dirty="0">
                <a:latin typeface="+mj-ea"/>
                <a:ea typeface="+mj-ea"/>
              </a:rPr>
              <a:t>部分</a:t>
            </a:r>
            <a:r>
              <a:rPr lang="zh-TW" altLang="en-US" sz="2400" b="0" dirty="0" smtClean="0">
                <a:latin typeface="+mj-ea"/>
                <a:ea typeface="+mj-ea"/>
              </a:rPr>
              <a:t>，既</a:t>
            </a:r>
            <a:r>
              <a:rPr lang="zh-TW" altLang="en-US" sz="2400" b="0" dirty="0">
                <a:latin typeface="+mj-ea"/>
                <a:ea typeface="+mj-ea"/>
              </a:rPr>
              <a:t>毋須列出所有教材，也藉此保留教師補充教材的彈性空間。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28</a:t>
            </a:fld>
            <a:endParaRPr kumimoji="1"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149013" y="472810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+mj-ea"/>
                <a:ea typeface="+mj-ea"/>
              </a:rPr>
              <a:t>摘錄自「核心素養發展手冊」</a:t>
            </a:r>
            <a:endParaRPr lang="zh-TW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7993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學習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表現</a:t>
            </a:r>
            <a:r>
              <a:rPr lang="en-US" altLang="zh-TW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VS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學習內容</a:t>
            </a:r>
            <a:endParaRPr lang="zh-TW" altLang="en-US" sz="4000" b="1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60" y="1100628"/>
            <a:ext cx="8321040" cy="3579849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+mj-ea"/>
              <a:buAutoNum type="ea1ChtPeriod"/>
            </a:pPr>
            <a:r>
              <a:rPr lang="zh-TW" altLang="en-US" sz="2400" b="0" dirty="0" smtClean="0">
                <a:latin typeface="+mj-ea"/>
                <a:ea typeface="+mj-ea"/>
              </a:rPr>
              <a:t>兩者</a:t>
            </a:r>
            <a:r>
              <a:rPr lang="zh-TW" altLang="en-US" sz="2400" b="0" dirty="0">
                <a:latin typeface="+mj-ea"/>
                <a:ea typeface="+mj-ea"/>
              </a:rPr>
              <a:t>所架構出來的</a:t>
            </a:r>
            <a:r>
              <a:rPr lang="zh-TW" altLang="en-US" sz="2800" i="1" u="sng" dirty="0">
                <a:solidFill>
                  <a:srgbClr val="FF0000"/>
                </a:solidFill>
                <a:latin typeface="+mj-ea"/>
                <a:ea typeface="+mj-ea"/>
              </a:rPr>
              <a:t>雙向細目</a:t>
            </a:r>
            <a:r>
              <a:rPr lang="zh-TW" altLang="en-US" sz="2800" i="1" u="sng" dirty="0" smtClean="0">
                <a:solidFill>
                  <a:srgbClr val="FF0000"/>
                </a:solidFill>
                <a:latin typeface="+mj-ea"/>
                <a:ea typeface="+mj-ea"/>
              </a:rPr>
              <a:t>表</a:t>
            </a:r>
            <a:r>
              <a:rPr lang="zh-TW" altLang="en-US" sz="2400" b="0" dirty="0" smtClean="0">
                <a:latin typeface="+mj-ea"/>
                <a:ea typeface="+mj-ea"/>
              </a:rPr>
              <a:t>，</a:t>
            </a:r>
            <a:r>
              <a:rPr lang="zh-TW" altLang="en-US" sz="2400" b="0" dirty="0">
                <a:latin typeface="+mj-ea"/>
                <a:ea typeface="+mj-ea"/>
              </a:rPr>
              <a:t>將可以</a:t>
            </a:r>
            <a:r>
              <a:rPr lang="zh-TW" altLang="en-US" sz="2400" b="0" dirty="0" smtClean="0">
                <a:latin typeface="+mj-ea"/>
                <a:ea typeface="+mj-ea"/>
              </a:rPr>
              <a:t>構成一個</a:t>
            </a:r>
            <a:r>
              <a:rPr lang="zh-TW" altLang="en-US" sz="2800" i="1" u="sng" dirty="0">
                <a:solidFill>
                  <a:srgbClr val="FF0000"/>
                </a:solidFill>
                <a:latin typeface="+mj-ea"/>
                <a:ea typeface="+mj-ea"/>
              </a:rPr>
              <a:t>矩陣</a:t>
            </a:r>
            <a:r>
              <a:rPr lang="zh-TW" altLang="en-US" sz="2400" b="0" dirty="0">
                <a:latin typeface="+mj-ea"/>
                <a:ea typeface="+mj-ea"/>
              </a:rPr>
              <a:t>，而矩陣當中各單元</a:t>
            </a:r>
            <a:r>
              <a:rPr lang="zh-TW" altLang="en-US" sz="2800" i="1" u="sng" dirty="0">
                <a:solidFill>
                  <a:srgbClr val="FF0000"/>
                </a:solidFill>
                <a:latin typeface="+mj-ea"/>
                <a:ea typeface="+mj-ea"/>
              </a:rPr>
              <a:t>教材的設計是有彈性的</a:t>
            </a:r>
            <a:r>
              <a:rPr lang="zh-TW" altLang="en-US" sz="2400" b="0" dirty="0">
                <a:latin typeface="+mj-ea"/>
                <a:ea typeface="+mj-ea"/>
              </a:rPr>
              <a:t>，各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教科書</a:t>
            </a:r>
            <a:r>
              <a:rPr lang="zh-TW" altLang="en-US" sz="2400" b="0" dirty="0" smtClean="0">
                <a:latin typeface="+mj-ea"/>
                <a:ea typeface="+mj-ea"/>
              </a:rPr>
              <a:t>出版商</a:t>
            </a:r>
            <a:r>
              <a:rPr lang="zh-TW" altLang="en-US" sz="2400" b="0" dirty="0">
                <a:latin typeface="+mj-ea"/>
                <a:ea typeface="+mj-ea"/>
              </a:rPr>
              <a:t>、或</a:t>
            </a:r>
            <a:r>
              <a:rPr lang="zh-TW" altLang="en-US" sz="2800" i="1" u="sng" dirty="0">
                <a:solidFill>
                  <a:srgbClr val="FF0000"/>
                </a:solidFill>
                <a:latin typeface="+mj-ea"/>
                <a:ea typeface="+mj-ea"/>
              </a:rPr>
              <a:t>學校本位設計的課程</a:t>
            </a:r>
            <a:r>
              <a:rPr lang="zh-TW" altLang="en-US" sz="2400" b="0" dirty="0">
                <a:latin typeface="+mj-ea"/>
                <a:ea typeface="+mj-ea"/>
              </a:rPr>
              <a:t>、或是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教師自編</a:t>
            </a:r>
            <a:r>
              <a:rPr lang="zh-TW" altLang="en-US" sz="2400" b="0" dirty="0">
                <a:latin typeface="+mj-ea"/>
                <a:ea typeface="+mj-ea"/>
              </a:rPr>
              <a:t>的教材，都可以</a:t>
            </a:r>
            <a:r>
              <a:rPr lang="zh-TW" altLang="en-US" sz="2800" i="1" u="sng" dirty="0">
                <a:solidFill>
                  <a:srgbClr val="FF0000"/>
                </a:solidFill>
                <a:latin typeface="+mj-ea"/>
                <a:ea typeface="+mj-ea"/>
              </a:rPr>
              <a:t>彈性地</a:t>
            </a:r>
            <a:r>
              <a:rPr lang="zh-TW" altLang="en-US" sz="2800" i="1" u="sng" dirty="0" smtClean="0">
                <a:solidFill>
                  <a:srgbClr val="FF0000"/>
                </a:solidFill>
                <a:latin typeface="+mj-ea"/>
                <a:ea typeface="+mj-ea"/>
              </a:rPr>
              <a:t>選擇</a:t>
            </a:r>
            <a:r>
              <a:rPr lang="zh-TW" altLang="en-US" sz="2800" i="1" u="sng" dirty="0">
                <a:solidFill>
                  <a:srgbClr val="FF0000"/>
                </a:solidFill>
                <a:latin typeface="+mj-ea"/>
                <a:ea typeface="+mj-ea"/>
              </a:rPr>
              <a:t>與組合</a:t>
            </a:r>
            <a:r>
              <a:rPr lang="zh-TW" altLang="en-US" sz="2400" b="0" dirty="0">
                <a:latin typeface="+mj-ea"/>
                <a:ea typeface="+mj-ea"/>
              </a:rPr>
              <a:t>要如何將學習內容或學習表現納入在不同的單元當中</a:t>
            </a:r>
            <a:r>
              <a:rPr lang="zh-TW" altLang="en-US" sz="2400" b="0" dirty="0" smtClean="0">
                <a:latin typeface="+mj-ea"/>
                <a:ea typeface="+mj-ea"/>
              </a:rPr>
              <a:t>。</a:t>
            </a:r>
            <a:endParaRPr lang="en-US" altLang="zh-TW" sz="2400" b="0" dirty="0" smtClean="0">
              <a:latin typeface="+mj-ea"/>
              <a:ea typeface="+mj-ea"/>
            </a:endParaRPr>
          </a:p>
          <a:p>
            <a:pPr marL="457200" indent="-457200">
              <a:spcBef>
                <a:spcPts val="0"/>
              </a:spcBef>
              <a:buFont typeface="+mj-ea"/>
              <a:buAutoNum type="ea1ChtPeriod"/>
            </a:pPr>
            <a:r>
              <a:rPr lang="zh-TW" altLang="en-US" sz="2400" b="0" dirty="0" smtClean="0">
                <a:latin typeface="+mj-ea"/>
                <a:ea typeface="+mj-ea"/>
              </a:rPr>
              <a:t>學習</a:t>
            </a:r>
            <a:r>
              <a:rPr lang="zh-TW" altLang="en-US" sz="2400" b="0" dirty="0">
                <a:latin typeface="+mj-ea"/>
                <a:ea typeface="+mj-ea"/>
              </a:rPr>
              <a:t>表現與學習內容的組合</a:t>
            </a:r>
            <a:r>
              <a:rPr lang="zh-TW" altLang="en-US" sz="2800" i="1" u="sng" dirty="0">
                <a:solidFill>
                  <a:srgbClr val="FF0000"/>
                </a:solidFill>
                <a:latin typeface="+mj-ea"/>
                <a:ea typeface="+mj-ea"/>
              </a:rPr>
              <a:t>不是一對一</a:t>
            </a:r>
            <a:r>
              <a:rPr lang="zh-TW" altLang="en-US" sz="2400" b="0" dirty="0">
                <a:latin typeface="+mj-ea"/>
                <a:ea typeface="+mj-ea"/>
              </a:rPr>
              <a:t>的關係，某一項「學習</a:t>
            </a:r>
            <a:r>
              <a:rPr lang="zh-TW" altLang="en-US" sz="2400" b="0" dirty="0" smtClean="0">
                <a:latin typeface="+mj-ea"/>
                <a:ea typeface="+mj-ea"/>
              </a:rPr>
              <a:t>表現</a:t>
            </a:r>
            <a:r>
              <a:rPr lang="zh-TW" altLang="en-US" sz="2400" b="0" dirty="0">
                <a:latin typeface="+mj-ea"/>
                <a:ea typeface="+mj-ea"/>
              </a:rPr>
              <a:t>」的教學，可能培養或促進一或多項「學習內容」的學習；</a:t>
            </a:r>
            <a:r>
              <a:rPr lang="zh-TW" altLang="en-US" sz="2400" b="0" dirty="0" smtClean="0">
                <a:latin typeface="+mj-ea"/>
                <a:ea typeface="+mj-ea"/>
              </a:rPr>
              <a:t>反之亦然。</a:t>
            </a:r>
            <a:endParaRPr lang="en-US" altLang="zh-TW" sz="2400" b="0" dirty="0" smtClean="0">
              <a:latin typeface="+mj-ea"/>
              <a:ea typeface="+mj-ea"/>
            </a:endParaRPr>
          </a:p>
          <a:p>
            <a:pPr marL="457200" indent="-457200">
              <a:spcBef>
                <a:spcPts val="0"/>
              </a:spcBef>
              <a:buFont typeface="+mj-ea"/>
              <a:buAutoNum type="ea1ChtPeriod"/>
            </a:pPr>
            <a:r>
              <a:rPr lang="zh-TW" altLang="en-US" sz="2400" b="0" dirty="0" smtClean="0">
                <a:latin typeface="+mj-ea"/>
                <a:ea typeface="+mj-ea"/>
              </a:rPr>
              <a:t>但</a:t>
            </a:r>
            <a:r>
              <a:rPr lang="zh-TW" altLang="en-US" sz="2400" b="0" dirty="0">
                <a:latin typeface="+mj-ea"/>
                <a:ea typeface="+mj-ea"/>
              </a:rPr>
              <a:t>就</a:t>
            </a:r>
            <a:r>
              <a:rPr lang="zh-TW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整份教材而言，所有的「學習表現」與「學習內容」都</a:t>
            </a:r>
            <a:r>
              <a:rPr lang="zh-TW" altLang="en-US" sz="2400" u="sng" dirty="0" smtClean="0">
                <a:solidFill>
                  <a:srgbClr val="FF0000"/>
                </a:solidFill>
                <a:latin typeface="+mj-ea"/>
                <a:ea typeface="+mj-ea"/>
              </a:rPr>
              <a:t>應該被</a:t>
            </a:r>
            <a:r>
              <a:rPr lang="zh-TW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納入</a:t>
            </a:r>
            <a:r>
              <a:rPr lang="zh-TW" altLang="en-US" sz="2400" b="0" dirty="0">
                <a:latin typeface="+mj-ea"/>
                <a:ea typeface="+mj-ea"/>
              </a:rPr>
              <a:t>。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29</a:t>
            </a:fld>
            <a:endParaRPr kumimoji="1"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149013" y="472810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+mj-ea"/>
                <a:ea typeface="+mj-ea"/>
              </a:rPr>
              <a:t>摘錄自「核心素養發展手冊」</a:t>
            </a:r>
            <a:endParaRPr lang="zh-TW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6731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b="1" dirty="0" smtClean="0"/>
              <a:t>核心素養的概念</a:t>
            </a:r>
            <a:endParaRPr lang="zh-TW" altLang="en-US" sz="3200" b="1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749552" y="2618912"/>
            <a:ext cx="4394448" cy="332468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+mj-ea"/>
                <a:ea typeface="+mj-ea"/>
              </a:rPr>
              <a:t>內涵與精神</a:t>
            </a:r>
            <a:endParaRPr lang="en-US" altLang="zh-TW" dirty="0" smtClean="0">
              <a:latin typeface="+mj-ea"/>
              <a:ea typeface="+mj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+mj-ea"/>
                <a:ea typeface="+mj-ea"/>
              </a:rPr>
              <a:t>與九年一貫的比較</a:t>
            </a:r>
            <a:endParaRPr lang="en-US" altLang="zh-TW" dirty="0" smtClean="0">
              <a:latin typeface="+mj-ea"/>
              <a:ea typeface="+mj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+mj-ea"/>
                <a:ea typeface="+mj-ea"/>
              </a:rPr>
              <a:t>轉化與發展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3808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學習表現</a:t>
            </a:r>
            <a:r>
              <a:rPr lang="en-US" altLang="zh-TW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能力指標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30</a:t>
            </a:fld>
            <a:endParaRPr kumimoji="1" lang="zh-TW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253482"/>
              </p:ext>
            </p:extLst>
          </p:nvPr>
        </p:nvGraphicFramePr>
        <p:xfrm>
          <a:off x="0" y="1620285"/>
          <a:ext cx="9143999" cy="3140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0600"/>
                <a:gridCol w="2725908"/>
                <a:gridCol w="4007491"/>
              </a:tblGrid>
              <a:tr h="33971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九年一貫以前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九年一貫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十二年國教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3971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教學內容</a:t>
                      </a:r>
                      <a:endParaRPr lang="zh-TW" altLang="en-US" sz="2000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能力表現</a:t>
                      </a:r>
                      <a:endParaRPr lang="zh-TW" altLang="en-US" sz="2000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教學內容</a:t>
                      </a:r>
                      <a:r>
                        <a:rPr lang="en-US" altLang="zh-TW" sz="2000" b="1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+</a:t>
                      </a:r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能力表現</a:t>
                      </a:r>
                      <a:endParaRPr lang="zh-TW" altLang="en-US" sz="2000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234848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+mj-ea"/>
                          <a:ea typeface="+mj-ea"/>
                        </a:rPr>
                        <a:t>中小學課程綱要主要以「教材大綱」為內涵，列舉的是教學的內容，就是老師上課要講的單元或教材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dirty="0" smtClean="0">
                          <a:latin typeface="+mj-ea"/>
                          <a:ea typeface="+mj-ea"/>
                        </a:rPr>
                        <a:t>以「能力指標」列出的學生所要達到能力。</a:t>
                      </a:r>
                      <a:endParaRPr lang="en-US" altLang="zh-TW" dirty="0" smtClean="0">
                        <a:latin typeface="+mj-ea"/>
                        <a:ea typeface="+mj-ea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dirty="0" smtClean="0">
                          <a:latin typeface="+mj-ea"/>
                          <a:ea typeface="+mj-ea"/>
                        </a:rPr>
                        <a:t>教材內容只是培養學生具有此一能力的手段或策略。</a:t>
                      </a:r>
                      <a:endParaRPr lang="en-US" altLang="zh-TW" dirty="0" smtClean="0">
                        <a:latin typeface="+mj-ea"/>
                        <a:ea typeface="+mj-ea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dirty="0" smtClean="0">
                          <a:latin typeface="+mj-ea"/>
                          <a:ea typeface="+mj-ea"/>
                        </a:rPr>
                        <a:t>重視的是透過課程所培養的能力，而不強調教材內容的學習。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 smtClean="0">
                          <a:latin typeface="+mj-ea"/>
                          <a:ea typeface="+mj-ea"/>
                        </a:rPr>
                        <a:t>納入教材大綱（教學內容）與能力指標（能力表現）兩個概念，因此乃以「學習重點」來表述各領域之內涵，其中「學習表現」雖取代「能力指標」，但乃是用以</a:t>
                      </a:r>
                      <a:r>
                        <a:rPr lang="zh-TW" altLang="en-US" b="1" u="sng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呈現各領域學習內涵當中「非內容」的面向</a:t>
                      </a:r>
                      <a:r>
                        <a:rPr lang="zh-TW" altLang="en-US" dirty="0" smtClean="0">
                          <a:latin typeface="+mj-ea"/>
                          <a:ea typeface="+mj-ea"/>
                        </a:rPr>
                        <a:t>，即包括了</a:t>
                      </a:r>
                      <a:r>
                        <a:rPr lang="zh-TW" altLang="en-US" b="1" u="sng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認知歷程、技能、態度</a:t>
                      </a:r>
                      <a:r>
                        <a:rPr lang="zh-TW" altLang="en-US" dirty="0" smtClean="0">
                          <a:latin typeface="+mj-ea"/>
                          <a:ea typeface="+mj-ea"/>
                        </a:rPr>
                        <a:t>等。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6149013" y="472810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+mj-ea"/>
                <a:ea typeface="+mj-ea"/>
              </a:rPr>
              <a:t>摘錄自「核心素養發展手冊」</a:t>
            </a:r>
            <a:endParaRPr lang="zh-TW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0012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學習重點如何落實素養導向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2400" b="0" dirty="0" smtClean="0">
                <a:latin typeface="+mj-ea"/>
                <a:ea typeface="+mj-ea"/>
              </a:rPr>
              <a:t>學科</a:t>
            </a:r>
            <a:r>
              <a:rPr lang="zh-TW" altLang="en-US" sz="2400" b="0" dirty="0">
                <a:latin typeface="+mj-ea"/>
                <a:ea typeface="+mj-ea"/>
              </a:rPr>
              <a:t>知識的學習固然重要，但應重視</a:t>
            </a:r>
            <a:r>
              <a:rPr lang="zh-TW" altLang="en-US" sz="2400" b="1" dirty="0">
                <a:solidFill>
                  <a:srgbClr val="FF0000"/>
                </a:solidFill>
                <a:latin typeface="+mj-ea"/>
                <a:ea typeface="+mj-ea"/>
              </a:rPr>
              <a:t>培養</a:t>
            </a:r>
            <a:r>
              <a:rPr lang="zh-TW" altLang="en-US" sz="2400" b="0" dirty="0">
                <a:latin typeface="+mj-ea"/>
                <a:ea typeface="+mj-ea"/>
              </a:rPr>
              <a:t>學生</a:t>
            </a:r>
            <a:r>
              <a:rPr lang="zh-TW" altLang="en-US" sz="2400" b="1" dirty="0">
                <a:solidFill>
                  <a:srgbClr val="FF0000"/>
                </a:solidFill>
                <a:latin typeface="+mj-ea"/>
                <a:ea typeface="+mj-ea"/>
              </a:rPr>
              <a:t>足以將</a:t>
            </a:r>
            <a:r>
              <a:rPr lang="zh-TW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學科知</a:t>
            </a:r>
            <a:r>
              <a:rPr lang="zh-TW" altLang="en-US" sz="2400" b="1" dirty="0">
                <a:solidFill>
                  <a:srgbClr val="FF0000"/>
                </a:solidFill>
                <a:latin typeface="+mj-ea"/>
                <a:ea typeface="+mj-ea"/>
              </a:rPr>
              <a:t>識應用到生活中的、更廣義</a:t>
            </a:r>
            <a:r>
              <a:rPr lang="zh-TW" altLang="en-US" sz="2400" b="0" dirty="0">
                <a:latin typeface="+mj-ea"/>
                <a:ea typeface="+mj-ea"/>
              </a:rPr>
              <a:t>的能力</a:t>
            </a:r>
            <a:r>
              <a:rPr lang="zh-TW" altLang="en-US" sz="2400" b="0" dirty="0" smtClean="0">
                <a:latin typeface="+mj-ea"/>
                <a:ea typeface="+mj-ea"/>
              </a:rPr>
              <a:t>。</a:t>
            </a:r>
            <a:endParaRPr lang="en-US" altLang="zh-TW" sz="2400" b="0" dirty="0" smtClean="0">
              <a:latin typeface="+mj-ea"/>
              <a:ea typeface="+mj-ea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31</a:t>
            </a:fld>
            <a:endParaRPr kumimoji="1" lang="zh-TW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959279"/>
              </p:ext>
            </p:extLst>
          </p:nvPr>
        </p:nvGraphicFramePr>
        <p:xfrm>
          <a:off x="330573" y="1970346"/>
          <a:ext cx="8573385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0702"/>
                <a:gridCol w="2790825"/>
                <a:gridCol w="353185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+mj-ea"/>
                          <a:ea typeface="+mj-ea"/>
                        </a:rPr>
                        <a:t>語文</a:t>
                      </a:r>
                      <a:endParaRPr lang="zh-TW" altLang="en-US" sz="2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+mj-ea"/>
                          <a:ea typeface="+mj-ea"/>
                        </a:rPr>
                        <a:t>數學</a:t>
                      </a:r>
                      <a:endParaRPr lang="zh-TW" altLang="en-US" sz="2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+mj-ea"/>
                          <a:ea typeface="+mj-ea"/>
                        </a:rPr>
                        <a:t>科學</a:t>
                      </a:r>
                      <a:endParaRPr lang="zh-TW" altLang="en-US" sz="2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+mj-ea"/>
                          <a:ea typeface="+mj-ea"/>
                        </a:rPr>
                        <a:t>要能對已書寫的文章進行解讀、</a:t>
                      </a:r>
                      <a:r>
                        <a:rPr lang="zh-TW" altLang="en-US" sz="2400" b="1" u="sng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對文件內容與品質進行反省</a:t>
                      </a:r>
                      <a:r>
                        <a:rPr lang="zh-TW" altLang="en-US" sz="2400" dirty="0" smtClean="0">
                          <a:latin typeface="+mj-ea"/>
                          <a:ea typeface="+mj-ea"/>
                        </a:rPr>
                        <a:t>等都是重要的能力。</a:t>
                      </a:r>
                      <a:endParaRPr lang="zh-TW" altLang="en-US" sz="2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+mj-ea"/>
                          <a:ea typeface="+mj-ea"/>
                        </a:rPr>
                        <a:t>除了要能在數學課解題之外，還應能以</a:t>
                      </a:r>
                      <a:r>
                        <a:rPr lang="zh-TW" altLang="en-US" sz="2400" b="1" u="sng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數學的觀念處理真實世界的問題</a:t>
                      </a:r>
                      <a:r>
                        <a:rPr lang="zh-TW" altLang="en-US" sz="2400" dirty="0" smtClean="0">
                          <a:latin typeface="+mj-ea"/>
                          <a:ea typeface="+mj-ea"/>
                        </a:rPr>
                        <a:t>，並用以推理、呈現關係、表示問題的內涵。</a:t>
                      </a:r>
                      <a:endParaRPr lang="en-US" altLang="zh-TW" sz="2400" dirty="0" smtClean="0">
                        <a:latin typeface="+mj-ea"/>
                        <a:ea typeface="+mj-ea"/>
                      </a:endParaRPr>
                    </a:p>
                    <a:p>
                      <a:endParaRPr lang="zh-TW" altLang="en-US" sz="2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+mj-ea"/>
                          <a:ea typeface="+mj-ea"/>
                        </a:rPr>
                        <a:t>學習星球或動物的名字其實意義不大，而應該能對一個廣泛的主題有所認識，如</a:t>
                      </a:r>
                      <a:r>
                        <a:rPr lang="zh-TW" altLang="en-US" sz="2400" b="1" u="sng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能源消耗、生物多樣性、人類健康</a:t>
                      </a:r>
                      <a:r>
                        <a:rPr lang="zh-TW" altLang="en-US" sz="2400" dirty="0" smtClean="0">
                          <a:latin typeface="+mj-ea"/>
                          <a:ea typeface="+mj-ea"/>
                        </a:rPr>
                        <a:t>等等，並能了解這些議題在人類社會中的</a:t>
                      </a:r>
                      <a:r>
                        <a:rPr lang="zh-TW" altLang="en-US" sz="2400" b="1" u="sng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不同觀點或論述</a:t>
                      </a:r>
                      <a:r>
                        <a:rPr lang="zh-TW" altLang="en-US" sz="2400" dirty="0" smtClean="0">
                          <a:latin typeface="+mj-ea"/>
                          <a:ea typeface="+mj-ea"/>
                        </a:rPr>
                        <a:t>。</a:t>
                      </a:r>
                      <a:endParaRPr lang="zh-TW" altLang="en-US" sz="2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558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「學習內容」與「學習表現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」關聯</a:t>
            </a:r>
            <a:endPara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60" y="1100628"/>
            <a:ext cx="8321040" cy="389999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latin typeface="+mj-ea"/>
                <a:ea typeface="+mj-ea"/>
              </a:rPr>
              <a:t>常見誤解：</a:t>
            </a:r>
            <a:r>
              <a:rPr lang="zh-TW" altLang="en-US" sz="2400" strike="sngStrike" dirty="0" smtClean="0">
                <a:solidFill>
                  <a:srgbClr val="FF0000"/>
                </a:solidFill>
                <a:latin typeface="+mj-ea"/>
                <a:ea typeface="+mj-ea"/>
              </a:rPr>
              <a:t>學習</a:t>
            </a:r>
            <a:r>
              <a:rPr lang="zh-TW" altLang="en-US" sz="2400" strike="sngStrike" dirty="0">
                <a:solidFill>
                  <a:srgbClr val="FF0000"/>
                </a:solidFill>
                <a:latin typeface="+mj-ea"/>
                <a:ea typeface="+mj-ea"/>
              </a:rPr>
              <a:t>內容就是學習的材料，而學習表現則是學習的成果</a:t>
            </a:r>
            <a:r>
              <a:rPr lang="zh-TW" altLang="en-US" sz="2400" dirty="0" smtClean="0">
                <a:latin typeface="+mj-ea"/>
                <a:ea typeface="+mj-ea"/>
              </a:rPr>
              <a:t>，</a:t>
            </a:r>
            <a:r>
              <a:rPr lang="zh-TW" altLang="en-US" sz="2400" strike="sngStrike" dirty="0" smtClean="0">
                <a:solidFill>
                  <a:srgbClr val="FF0000"/>
                </a:solidFill>
                <a:latin typeface="+mj-ea"/>
                <a:ea typeface="+mj-ea"/>
              </a:rPr>
              <a:t>所以</a:t>
            </a:r>
            <a:r>
              <a:rPr lang="zh-TW" altLang="en-US" sz="2400" strike="sngStrike" dirty="0">
                <a:solidFill>
                  <a:srgbClr val="FF0000"/>
                </a:solidFill>
                <a:latin typeface="+mj-ea"/>
                <a:ea typeface="+mj-ea"/>
              </a:rPr>
              <a:t>應該先有材料，再有結果</a:t>
            </a:r>
            <a:r>
              <a:rPr lang="zh-TW" altLang="en-US" sz="2400" strike="sngStrike" dirty="0" smtClean="0">
                <a:solidFill>
                  <a:srgbClr val="FF0000"/>
                </a:solidFill>
                <a:latin typeface="+mj-ea"/>
                <a:ea typeface="+mj-ea"/>
              </a:rPr>
              <a:t>，故各</a:t>
            </a:r>
            <a:r>
              <a:rPr lang="zh-TW" altLang="en-US" sz="2400" strike="sngStrike" dirty="0">
                <a:solidFill>
                  <a:srgbClr val="FF0000"/>
                </a:solidFill>
                <a:latin typeface="+mj-ea"/>
                <a:ea typeface="+mj-ea"/>
              </a:rPr>
              <a:t>領綱中應先呈現學習內容，再呈現</a:t>
            </a:r>
            <a:r>
              <a:rPr lang="zh-TW" altLang="en-US" sz="2400" strike="sngStrike" dirty="0" smtClean="0">
                <a:solidFill>
                  <a:srgbClr val="FF0000"/>
                </a:solidFill>
                <a:latin typeface="+mj-ea"/>
                <a:ea typeface="+mj-ea"/>
              </a:rPr>
              <a:t>學習</a:t>
            </a:r>
            <a:r>
              <a:rPr lang="zh-TW" altLang="en-US" sz="2400" strike="sngStrike" dirty="0">
                <a:solidFill>
                  <a:srgbClr val="FF0000"/>
                </a:solidFill>
                <a:latin typeface="+mj-ea"/>
                <a:ea typeface="+mj-ea"/>
              </a:rPr>
              <a:t>表現</a:t>
            </a:r>
            <a:r>
              <a:rPr lang="zh-TW" altLang="en-US" sz="2400" dirty="0" smtClean="0">
                <a:latin typeface="+mj-ea"/>
                <a:ea typeface="+mj-ea"/>
              </a:rPr>
              <a:t>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latin typeface="+mj-ea"/>
                <a:ea typeface="+mj-ea"/>
              </a:rPr>
              <a:t>實際上：</a:t>
            </a:r>
            <a:endParaRPr lang="en-US" altLang="zh-TW" sz="2400" dirty="0">
              <a:latin typeface="+mj-ea"/>
              <a:ea typeface="+mj-ea"/>
            </a:endParaRPr>
          </a:p>
          <a:p>
            <a:pPr marL="589788" lvl="1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2400" b="1" u="sng" dirty="0" smtClean="0">
                <a:solidFill>
                  <a:schemeClr val="tx1"/>
                </a:solidFill>
                <a:latin typeface="+mj-ea"/>
                <a:ea typeface="+mj-ea"/>
              </a:rPr>
              <a:t>學習</a:t>
            </a:r>
            <a:r>
              <a:rPr lang="zh-TW" altLang="en-US" sz="2400" b="1" u="sng" dirty="0">
                <a:solidFill>
                  <a:schemeClr val="tx1"/>
                </a:solidFill>
                <a:latin typeface="+mj-ea"/>
                <a:ea typeface="+mj-ea"/>
              </a:rPr>
              <a:t>內容與學習表現，並非材料與目的的關係</a:t>
            </a:r>
            <a:r>
              <a:rPr lang="zh-TW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。</a:t>
            </a:r>
            <a:endParaRPr lang="en-US" altLang="zh-TW" sz="240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589788" lvl="1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2400" b="1" u="sng" dirty="0" smtClean="0">
                <a:solidFill>
                  <a:schemeClr val="tx1"/>
                </a:solidFill>
                <a:latin typeface="+mj-ea"/>
                <a:ea typeface="+mj-ea"/>
              </a:rPr>
              <a:t>兩者</a:t>
            </a:r>
            <a:r>
              <a:rPr lang="zh-TW" altLang="en-US" sz="2400" b="1" u="sng" dirty="0">
                <a:solidFill>
                  <a:schemeClr val="tx1"/>
                </a:solidFill>
                <a:latin typeface="+mj-ea"/>
                <a:ea typeface="+mj-ea"/>
              </a:rPr>
              <a:t>都是課程目標，都是學習內涵</a:t>
            </a:r>
            <a:r>
              <a:rPr lang="zh-TW" altLang="en-US" sz="2400" dirty="0">
                <a:solidFill>
                  <a:schemeClr val="tx1"/>
                </a:solidFill>
                <a:latin typeface="+mj-ea"/>
                <a:ea typeface="+mj-ea"/>
              </a:rPr>
              <a:t>，同等重要</a:t>
            </a:r>
            <a:r>
              <a:rPr lang="zh-TW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。</a:t>
            </a:r>
            <a:endParaRPr lang="en-US" altLang="zh-TW" sz="24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589788" lvl="1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2400" b="1" u="sng" dirty="0" smtClean="0">
                <a:solidFill>
                  <a:schemeClr val="tx1"/>
                </a:solidFill>
                <a:latin typeface="+mj-ea"/>
                <a:ea typeface="+mj-ea"/>
              </a:rPr>
              <a:t>不是</a:t>
            </a:r>
            <a:r>
              <a:rPr lang="zh-TW" altLang="en-US" sz="2400" b="1" u="sng" dirty="0">
                <a:solidFill>
                  <a:schemeClr val="tx1"/>
                </a:solidFill>
                <a:latin typeface="+mj-ea"/>
                <a:ea typeface="+mj-ea"/>
              </a:rPr>
              <a:t>分別獨立的，而是要互相搭配</a:t>
            </a:r>
            <a:r>
              <a:rPr lang="zh-TW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。</a:t>
            </a:r>
            <a:endParaRPr lang="en-US" altLang="zh-TW" sz="24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589788" lvl="1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教</a:t>
            </a:r>
            <a:r>
              <a:rPr lang="zh-TW" altLang="en-US" sz="2400" dirty="0">
                <a:solidFill>
                  <a:schemeClr val="tx1"/>
                </a:solidFill>
                <a:latin typeface="+mj-ea"/>
                <a:ea typeface="+mj-ea"/>
              </a:rPr>
              <a:t>學習</a:t>
            </a:r>
            <a:r>
              <a:rPr lang="zh-TW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內容，</a:t>
            </a:r>
            <a:r>
              <a:rPr lang="zh-TW" altLang="en-US" sz="2400" dirty="0">
                <a:solidFill>
                  <a:schemeClr val="tx1"/>
                </a:solidFill>
                <a:latin typeface="+mj-ea"/>
                <a:ea typeface="+mj-ea"/>
              </a:rPr>
              <a:t>一定涉及某一項或多項能力</a:t>
            </a:r>
            <a:r>
              <a:rPr lang="zh-TW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；教</a:t>
            </a:r>
            <a:r>
              <a:rPr lang="zh-TW" altLang="en-US" sz="2400" dirty="0">
                <a:solidFill>
                  <a:schemeClr val="tx1"/>
                </a:solidFill>
                <a:latin typeface="+mj-ea"/>
                <a:ea typeface="+mj-ea"/>
              </a:rPr>
              <a:t>聽、說、讀、寫這些能力時，一定也會利用某些教材內容</a:t>
            </a:r>
            <a:r>
              <a:rPr lang="zh-TW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。</a:t>
            </a:r>
            <a:endParaRPr lang="en-US" altLang="zh-TW" sz="24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589788" lvl="1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2400" dirty="0">
                <a:solidFill>
                  <a:schemeClr val="tx1"/>
                </a:solidFill>
                <a:latin typeface="+mj-ea"/>
                <a:ea typeface="+mj-ea"/>
              </a:rPr>
              <a:t>先</a:t>
            </a:r>
            <a:r>
              <a:rPr lang="zh-TW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斟酌領域</a:t>
            </a:r>
            <a:r>
              <a:rPr lang="zh-TW" altLang="en-US" sz="2400" dirty="0">
                <a:solidFill>
                  <a:schemeClr val="tx1"/>
                </a:solidFill>
                <a:latin typeface="+mj-ea"/>
                <a:ea typeface="+mj-ea"/>
              </a:rPr>
              <a:t>當中有哪些</a:t>
            </a:r>
            <a:r>
              <a:rPr lang="zh-TW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重要的學習</a:t>
            </a:r>
            <a:r>
              <a:rPr lang="zh-TW" altLang="en-US" sz="2400" dirty="0">
                <a:solidFill>
                  <a:schemeClr val="tx1"/>
                </a:solidFill>
                <a:latin typeface="+mj-ea"/>
                <a:ea typeface="+mj-ea"/>
              </a:rPr>
              <a:t>內容與學習表現。</a:t>
            </a:r>
            <a:r>
              <a:rPr lang="zh-TW" altLang="en-US" sz="2400" b="1" u="sng" dirty="0">
                <a:solidFill>
                  <a:schemeClr val="tx1"/>
                </a:solidFill>
                <a:latin typeface="+mj-ea"/>
                <a:ea typeface="+mj-ea"/>
              </a:rPr>
              <a:t>內容</a:t>
            </a:r>
            <a:r>
              <a:rPr lang="zh-TW" altLang="en-US" sz="2400" b="1" u="sng" dirty="0" smtClean="0">
                <a:solidFill>
                  <a:schemeClr val="tx1"/>
                </a:solidFill>
                <a:latin typeface="+mj-ea"/>
                <a:ea typeface="+mj-ea"/>
              </a:rPr>
              <a:t>先或</a:t>
            </a:r>
            <a:r>
              <a:rPr lang="zh-TW" altLang="en-US" sz="2400" b="1" u="sng" dirty="0">
                <a:solidFill>
                  <a:schemeClr val="tx1"/>
                </a:solidFill>
                <a:latin typeface="+mj-ea"/>
                <a:ea typeface="+mj-ea"/>
              </a:rPr>
              <a:t>表現</a:t>
            </a:r>
            <a:r>
              <a:rPr lang="zh-TW" altLang="en-US" sz="2400" b="1" u="sng" dirty="0" smtClean="0">
                <a:solidFill>
                  <a:schemeClr val="tx1"/>
                </a:solidFill>
                <a:latin typeface="+mj-ea"/>
                <a:ea typeface="+mj-ea"/>
              </a:rPr>
              <a:t>先</a:t>
            </a:r>
            <a:r>
              <a:rPr lang="zh-TW" altLang="en-US" sz="2400" b="1" u="sng" dirty="0">
                <a:solidFill>
                  <a:schemeClr val="tx1"/>
                </a:solidFill>
                <a:latin typeface="+mj-ea"/>
                <a:ea typeface="+mj-ea"/>
              </a:rPr>
              <a:t>都</a:t>
            </a:r>
            <a:r>
              <a:rPr lang="zh-TW" altLang="en-US" sz="2400" b="1" u="sng" dirty="0" smtClean="0">
                <a:solidFill>
                  <a:schemeClr val="tx1"/>
                </a:solidFill>
                <a:latin typeface="+mj-ea"/>
                <a:ea typeface="+mj-ea"/>
              </a:rPr>
              <a:t>無妨</a:t>
            </a:r>
            <a:r>
              <a:rPr lang="zh-TW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。此即雙向</a:t>
            </a:r>
            <a:r>
              <a:rPr lang="zh-TW" altLang="en-US" sz="2400" dirty="0">
                <a:solidFill>
                  <a:schemeClr val="tx1"/>
                </a:solidFill>
                <a:latin typeface="+mj-ea"/>
                <a:ea typeface="+mj-ea"/>
              </a:rPr>
              <a:t>細目</a:t>
            </a:r>
            <a:r>
              <a:rPr lang="zh-TW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表架構的功用！</a:t>
            </a:r>
            <a:endParaRPr lang="zh-TW" altLang="en-US" sz="2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32</a:t>
            </a:fld>
            <a:endParaRPr kumimoji="1"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149013" y="472810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+mj-ea"/>
                <a:ea typeface="+mj-ea"/>
              </a:rPr>
              <a:t>摘錄自「核心素養發展手冊」</a:t>
            </a:r>
            <a:endParaRPr lang="zh-TW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50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「學習內容」與「學習表現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」關聯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zh-TW" alt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例一：語文領域</a:t>
            </a:r>
            <a:endParaRPr lang="en-US" altLang="zh-TW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2400" u="sng" dirty="0">
                <a:latin typeface="+mj-ea"/>
                <a:ea typeface="+mj-ea"/>
              </a:rPr>
              <a:t>學習內容是教材大綱</a:t>
            </a:r>
            <a:r>
              <a:rPr lang="zh-TW" altLang="en-US" sz="2400" dirty="0">
                <a:latin typeface="+mj-ea"/>
                <a:ea typeface="+mj-ea"/>
              </a:rPr>
              <a:t>，如民間故事、鄉土民謠、台灣史地介紹。</a:t>
            </a:r>
            <a:endParaRPr lang="en-US" altLang="zh-TW" sz="2400" dirty="0">
              <a:latin typeface="+mj-ea"/>
              <a:ea typeface="+mj-ea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2400" u="sng" dirty="0">
                <a:latin typeface="+mj-ea"/>
                <a:ea typeface="+mj-ea"/>
              </a:rPr>
              <a:t>學習表現就是能力指標，如聽、說、讀、寫</a:t>
            </a:r>
            <a:r>
              <a:rPr lang="zh-TW" altLang="en-US" sz="2400" dirty="0">
                <a:latin typeface="+mj-ea"/>
                <a:ea typeface="+mj-ea"/>
              </a:rPr>
              <a:t>等</a:t>
            </a:r>
            <a:r>
              <a:rPr lang="zh-TW" altLang="en-US" sz="2400" dirty="0" smtClean="0">
                <a:latin typeface="+mj-ea"/>
                <a:ea typeface="+mj-ea"/>
              </a:rPr>
              <a:t>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spcBef>
                <a:spcPts val="0"/>
              </a:spcBef>
            </a:pPr>
            <a:r>
              <a:rPr lang="zh-TW" alt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例</a:t>
            </a:r>
            <a:r>
              <a:rPr lang="zh-TW" alt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二：音樂領域</a:t>
            </a:r>
            <a:endParaRPr lang="en-US" altLang="zh-TW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2400" dirty="0">
                <a:latin typeface="+mj-ea"/>
                <a:ea typeface="+mj-ea"/>
              </a:rPr>
              <a:t>學習內容：兒歌、民謠、世界歌曲</a:t>
            </a:r>
            <a:endParaRPr lang="en-US" altLang="zh-TW" sz="2400" dirty="0">
              <a:latin typeface="+mj-ea"/>
              <a:ea typeface="+mj-ea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2400" dirty="0">
                <a:latin typeface="+mj-ea"/>
                <a:ea typeface="+mj-ea"/>
              </a:rPr>
              <a:t>學習表現：聆聽、演唱、賞析、創作</a:t>
            </a:r>
            <a:endParaRPr lang="en-US" altLang="zh-TW" sz="2400" dirty="0">
              <a:latin typeface="+mj-ea"/>
              <a:ea typeface="+mj-ea"/>
            </a:endParaRPr>
          </a:p>
          <a:p>
            <a:pPr lvl="3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+mj-ea"/>
                <a:ea typeface="+mj-ea"/>
              </a:rPr>
              <a:t>兒歌→著重培養學生聆聽或演唱的能力表現</a:t>
            </a:r>
            <a:endParaRPr lang="en-US" altLang="zh-TW" sz="2400" dirty="0">
              <a:latin typeface="+mj-ea"/>
              <a:ea typeface="+mj-ea"/>
            </a:endParaRPr>
          </a:p>
          <a:p>
            <a:pPr lvl="3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+mj-ea"/>
                <a:ea typeface="+mj-ea"/>
              </a:rPr>
              <a:t>民謠→強調演唱與創作</a:t>
            </a:r>
            <a:endParaRPr lang="en-US" altLang="zh-TW" sz="2400" dirty="0">
              <a:latin typeface="+mj-ea"/>
              <a:ea typeface="+mj-ea"/>
            </a:endParaRPr>
          </a:p>
          <a:p>
            <a:pPr lvl="3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+mj-ea"/>
                <a:ea typeface="+mj-ea"/>
              </a:rPr>
              <a:t>世界歌曲→著重賞析與</a:t>
            </a:r>
            <a:r>
              <a:rPr lang="zh-TW" altLang="en-US" sz="2400" dirty="0" smtClean="0">
                <a:latin typeface="+mj-ea"/>
                <a:ea typeface="+mj-ea"/>
              </a:rPr>
              <a:t>創作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33</a:t>
            </a:fld>
            <a:endParaRPr kumimoji="1"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0" y="6469429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核心素養發展手冊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6149013" y="472810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+mj-ea"/>
                <a:ea typeface="+mj-ea"/>
              </a:rPr>
              <a:t>摘錄自「核心素養發展手冊」</a:t>
            </a:r>
            <a:endParaRPr lang="zh-TW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6506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「學習內容」與「學習表現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」關聯</a:t>
            </a:r>
            <a:endPara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822959" y="1100628"/>
            <a:ext cx="8197215" cy="357984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zh-TW" alt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例一：社會領域</a:t>
            </a:r>
            <a:endParaRPr lang="en-US" altLang="zh-TW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+mj-ea"/>
                <a:ea typeface="+mj-ea"/>
              </a:rPr>
              <a:t>學習內容：戰後的臺灣、早期中華文化的發展、歐亞地區的文明等。</a:t>
            </a:r>
            <a:endParaRPr lang="en-US" altLang="zh-TW" sz="2400" dirty="0">
              <a:latin typeface="+mj-ea"/>
              <a:ea typeface="+mj-ea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+mj-ea"/>
                <a:ea typeface="+mj-ea"/>
              </a:rPr>
              <a:t>學習表現：能利用二手資料、能利用一手資料進行推論、能利用一手資料推論並提出假設。</a:t>
            </a:r>
            <a:endParaRPr lang="en-US" altLang="zh-TW" sz="2400" dirty="0">
              <a:latin typeface="+mj-ea"/>
              <a:ea typeface="+mj-ea"/>
            </a:endParaRPr>
          </a:p>
          <a:p>
            <a:pPr lvl="2" indent="-2520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2400" dirty="0">
                <a:latin typeface="+mj-ea"/>
                <a:ea typeface="+mj-ea"/>
              </a:rPr>
              <a:t>進行教學或課程設計時，可利用戰後的臺灣這個主題，納入有關「利用一手資料進行推論」以及「利用一手資料推論並提出假設」這些學習表現的學習。</a:t>
            </a:r>
            <a:endParaRPr lang="en-US" altLang="zh-TW" sz="2400" dirty="0">
              <a:latin typeface="+mj-ea"/>
              <a:ea typeface="+mj-ea"/>
            </a:endParaRPr>
          </a:p>
          <a:p>
            <a:pPr lvl="2" indent="-2520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2400" dirty="0">
                <a:latin typeface="+mj-ea"/>
                <a:ea typeface="+mj-ea"/>
              </a:rPr>
              <a:t>在歐亞地區的文明這一主題中，則會納入有關「利用二手資料進行推論」這個學習表現的學習</a:t>
            </a:r>
            <a:r>
              <a:rPr lang="zh-TW" altLang="en-US" sz="2400" dirty="0" smtClean="0">
                <a:latin typeface="+mj-ea"/>
                <a:ea typeface="+mj-ea"/>
              </a:rPr>
              <a:t>。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34</a:t>
            </a:fld>
            <a:endParaRPr kumimoji="1"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6149013" y="472810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+mj-ea"/>
                <a:ea typeface="+mj-ea"/>
              </a:rPr>
              <a:t>摘錄自「核心素養發展手冊」</a:t>
            </a:r>
            <a:endParaRPr lang="zh-TW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3490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+mj-ea"/>
              </a:rPr>
              <a:t>雙向細目表與教學規劃</a:t>
            </a:r>
            <a:endParaRPr lang="en-US" altLang="zh-TW" b="1" dirty="0">
              <a:latin typeface="+mj-ea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雙向細目表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進行方式</a:t>
            </a:r>
            <a:endParaRPr lang="en-US" altLang="zh-TW" dirty="0" smtClean="0">
              <a:latin typeface="+mj-ea"/>
              <a:ea typeface="+mj-ea"/>
            </a:endParaRPr>
          </a:p>
          <a:p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35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5075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學習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表現</a:t>
            </a:r>
            <a:r>
              <a:rPr lang="en-US" altLang="zh-TW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學習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內容</a:t>
            </a:r>
            <a:endParaRPr lang="zh-TW" altLang="en-US" sz="4400" b="1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36</a:t>
            </a:fld>
            <a:endParaRPr kumimoji="1" lang="zh-TW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581945"/>
              </p:ext>
            </p:extLst>
          </p:nvPr>
        </p:nvGraphicFramePr>
        <p:xfrm>
          <a:off x="0" y="1061015"/>
          <a:ext cx="9096703" cy="497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657"/>
                <a:gridCol w="491218"/>
                <a:gridCol w="1819275"/>
                <a:gridCol w="1028700"/>
                <a:gridCol w="1019175"/>
                <a:gridCol w="581025"/>
                <a:gridCol w="600075"/>
                <a:gridCol w="504825"/>
                <a:gridCol w="504825"/>
                <a:gridCol w="561975"/>
                <a:gridCol w="1571953"/>
              </a:tblGrid>
              <a:tr h="67368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dirty="0" smtClean="0">
                          <a:latin typeface="+mj-ea"/>
                          <a:ea typeface="+mj-ea"/>
                        </a:rPr>
                        <a:t>教育階段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dirty="0" smtClean="0">
                          <a:latin typeface="+mj-ea"/>
                          <a:ea typeface="+mj-ea"/>
                        </a:rPr>
                        <a:t>年級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zh-TW" altLang="en-US" sz="1800" b="1" i="0" u="none" strike="noStrike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特職</a:t>
                      </a:r>
                      <a:r>
                        <a:rPr kumimoji="0" lang="en-US" altLang="zh-TW" sz="1800" b="1" i="0" u="none" strike="noStrike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1-U-1 </a:t>
                      </a:r>
                      <a:r>
                        <a:rPr kumimoji="0" lang="zh-TW" altLang="en-US" sz="1800" b="1" i="0" u="none" strike="noStrike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篩選適合自己的工作資訊。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zh-TW" altLang="en-US" sz="1800" b="1" i="0" u="none" strike="noStrike" kern="1200" baseline="0" dirty="0" smtClean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+mn-cs"/>
                      </a:endParaRP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zh-TW" altLang="en-US" sz="1800" b="1" i="0" u="none" strike="noStrike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特職</a:t>
                      </a:r>
                      <a:r>
                        <a:rPr kumimoji="0" lang="en-US" altLang="zh-TW" sz="1800" b="1" i="0" u="none" strike="noStrike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1-U-2 </a:t>
                      </a:r>
                      <a:r>
                        <a:rPr kumimoji="0" lang="zh-TW" altLang="en-US" sz="1800" b="1" i="0" u="none" strike="noStrike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查詢就業市場資訊。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zh-TW" altLang="en-US" sz="1800" b="0" i="0" u="none" strike="noStrike" kern="120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特職</a:t>
                      </a:r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1-U-3 </a:t>
                      </a:r>
                      <a:endParaRPr kumimoji="0" lang="zh-TW" altLang="en-US" sz="1800" b="0" i="0" u="none" strike="noStrike" kern="120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zh-TW" altLang="en-US" sz="1800" b="0" i="0" u="none" strike="noStrike" kern="120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特職</a:t>
                      </a:r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1-U-4 </a:t>
                      </a: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zh-TW" altLang="en-US" sz="1800" b="0" i="0" u="none" strike="noStrike" kern="120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特職</a:t>
                      </a:r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1-U-5</a:t>
                      </a:r>
                      <a:endParaRPr kumimoji="0" lang="zh-TW" altLang="en-US" sz="1800" b="0" i="0" u="none" strike="noStrike" kern="120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zh-TW" altLang="en-US" sz="1800" b="0" i="0" u="none" strike="noStrike" kern="120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特職</a:t>
                      </a:r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2-U-1</a:t>
                      </a: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altLang="zh-TW" sz="1800" b="0" i="0" u="none" strike="noStrike" kern="120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特職</a:t>
                      </a:r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2-U-2</a:t>
                      </a:r>
                      <a:endParaRPr lang="zh-TW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j-ea"/>
                          <a:ea typeface="+mj-ea"/>
                          <a:cs typeface="+mn-cs"/>
                        </a:rPr>
                        <a:t>特職</a:t>
                      </a:r>
                      <a:endParaRPr lang="zh-TW" altLang="en-US" b="1" dirty="0" smtClean="0">
                        <a:latin typeface="+mj-ea"/>
                        <a:ea typeface="+mj-ea"/>
                      </a:endParaRP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zh-TW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j-ea"/>
                          <a:ea typeface="+mj-ea"/>
                          <a:cs typeface="+mn-cs"/>
                        </a:rPr>
                        <a:t>2-U-3 </a:t>
                      </a:r>
                      <a:r>
                        <a:rPr kumimoji="0" lang="zh-TW" alt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j-ea"/>
                          <a:ea typeface="+mj-ea"/>
                          <a:cs typeface="+mn-cs"/>
                        </a:rPr>
                        <a:t>申請身心障礙就業服務，詢問工作相關福利資訊。</a:t>
                      </a:r>
                    </a:p>
                  </a:txBody>
                  <a:tcPr anchor="ctr"/>
                </a:tc>
              </a:tr>
              <a:tr h="673680">
                <a:tc rowSpan="7"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+mj-ea"/>
                          <a:ea typeface="+mj-ea"/>
                        </a:rPr>
                        <a:t>第五教育階段Ｕ</a:t>
                      </a:r>
                      <a:endParaRPr lang="en-US" altLang="zh-TW" dirty="0" smtClean="0">
                        <a:latin typeface="+mj-ea"/>
                        <a:ea typeface="+mj-ea"/>
                      </a:endParaRPr>
                    </a:p>
                    <a:p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vert="eaVert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+mj-ea"/>
                          <a:ea typeface="+mj-ea"/>
                        </a:rPr>
                        <a:t>10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特職</a:t>
                      </a:r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I-U-1 </a:t>
                      </a: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工作資訊的查詢與篩選。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dirty="0" smtClean="0">
                          <a:latin typeface="+mj-ea"/>
                          <a:ea typeface="+mj-ea"/>
                        </a:rPr>
                        <a:t>第一單元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dirty="0" smtClean="0">
                          <a:latin typeface="+mj-ea"/>
                          <a:ea typeface="+mj-ea"/>
                        </a:rPr>
                        <a:t>第二單元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endParaRPr lang="zh-TW" altLang="en-US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endParaRPr lang="zh-TW" altLang="en-US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endParaRPr lang="zh-TW" altLang="en-US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endParaRPr lang="zh-TW" altLang="en-US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dirty="0" smtClean="0">
                          <a:latin typeface="+mj-ea"/>
                          <a:ea typeface="+mj-ea"/>
                        </a:rPr>
                        <a:t>第四單元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67368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+mj-ea"/>
                          <a:ea typeface="+mj-ea"/>
                        </a:rPr>
                        <a:t>10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特職</a:t>
                      </a:r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I-U-2 </a:t>
                      </a: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求職陷阱的辨識。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dirty="0" smtClean="0">
                          <a:latin typeface="+mj-ea"/>
                          <a:ea typeface="+mj-ea"/>
                        </a:rPr>
                        <a:t>第三單元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ea"/>
                          <a:ea typeface="+mj-ea"/>
                        </a:rPr>
                        <a:t>10</a:t>
                      </a:r>
                      <a:endParaRPr lang="zh-TW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特職</a:t>
                      </a:r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I-U-3 </a:t>
                      </a:r>
                      <a:endParaRPr lang="zh-TW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+mj-ea"/>
                          <a:ea typeface="+mj-ea"/>
                        </a:rPr>
                        <a:t>第五單元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ea"/>
                          <a:ea typeface="+mj-ea"/>
                        </a:rPr>
                        <a:t>11</a:t>
                      </a:r>
                      <a:endParaRPr lang="zh-TW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特職</a:t>
                      </a:r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I-U-4 </a:t>
                      </a: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ea"/>
                          <a:ea typeface="+mj-ea"/>
                        </a:rPr>
                        <a:t>11</a:t>
                      </a:r>
                      <a:endParaRPr lang="zh-TW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特職</a:t>
                      </a:r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I-U-5 </a:t>
                      </a: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ea"/>
                          <a:ea typeface="+mj-ea"/>
                        </a:rPr>
                        <a:t>12</a:t>
                      </a:r>
                      <a:endParaRPr lang="zh-TW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特職</a:t>
                      </a:r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I-U-6</a:t>
                      </a: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kumimoji="0"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接續下去</a:t>
                      </a:r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00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 smtClean="0"/>
              <a:t>你需要找到伴一起</a:t>
            </a:r>
            <a:r>
              <a:rPr lang="en-US" altLang="zh-TW" sz="4400" b="1" dirty="0" smtClean="0"/>
              <a:t>~</a:t>
            </a:r>
            <a:endParaRPr lang="zh-TW" altLang="en-US" sz="4400" b="1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37</a:t>
            </a:fld>
            <a:endParaRPr kumimoji="1" lang="zh-TW" altLang="en-US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174410840"/>
              </p:ext>
            </p:extLst>
          </p:nvPr>
        </p:nvGraphicFramePr>
        <p:xfrm>
          <a:off x="0" y="1044575"/>
          <a:ext cx="9144000" cy="4946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直線單箭頭接點 5"/>
          <p:cNvCxnSpPr/>
          <p:nvPr/>
        </p:nvCxnSpPr>
        <p:spPr>
          <a:xfrm flipV="1">
            <a:off x="7019925" y="3443288"/>
            <a:ext cx="533400" cy="89535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圓角矩形 7"/>
          <p:cNvSpPr/>
          <p:nvPr/>
        </p:nvSpPr>
        <p:spPr>
          <a:xfrm>
            <a:off x="6762750" y="2462213"/>
            <a:ext cx="1581150" cy="981075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zh-TW" altLang="en-US" sz="2000" b="1" dirty="0" smtClean="0">
                <a:latin typeface="+mj-ea"/>
                <a:ea typeface="+mj-ea"/>
              </a:rPr>
              <a:t>適合特殊教育班級數多的學校</a:t>
            </a:r>
            <a:endParaRPr lang="zh-TW" altLang="en-US" sz="2000" b="1" dirty="0">
              <a:latin typeface="+mj-ea"/>
              <a:ea typeface="+mj-ea"/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 flipH="1" flipV="1">
            <a:off x="2019300" y="2552700"/>
            <a:ext cx="595313" cy="776289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H="1">
            <a:off x="2019300" y="2407446"/>
            <a:ext cx="1181101" cy="145254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圓角矩形 16"/>
          <p:cNvSpPr/>
          <p:nvPr/>
        </p:nvSpPr>
        <p:spPr>
          <a:xfrm>
            <a:off x="438150" y="1738313"/>
            <a:ext cx="1581150" cy="981075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zh-TW" altLang="en-US" sz="2000" b="1" dirty="0" smtClean="0">
                <a:latin typeface="+mj-ea"/>
                <a:ea typeface="+mj-ea"/>
              </a:rPr>
              <a:t>適合一般高中或私立學校</a:t>
            </a:r>
            <a:endParaRPr lang="zh-TW" altLang="en-US" sz="20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2197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 smtClean="0"/>
              <a:t>那些夥伴適合呢？</a:t>
            </a:r>
            <a:endParaRPr lang="zh-TW" altLang="en-US" sz="4400" b="1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38</a:t>
            </a:fld>
            <a:endParaRPr kumimoji="1" lang="zh-TW" altLang="en-US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747404240"/>
              </p:ext>
            </p:extLst>
          </p:nvPr>
        </p:nvGraphicFramePr>
        <p:xfrm>
          <a:off x="0" y="1044575"/>
          <a:ext cx="9144000" cy="4946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619125" y="3497997"/>
            <a:ext cx="1895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latin typeface="+mj-ea"/>
                <a:ea typeface="+mj-ea"/>
              </a:rPr>
              <a:t>Ex.</a:t>
            </a:r>
          </a:p>
          <a:p>
            <a:r>
              <a:rPr lang="zh-TW" altLang="en-US" sz="2400" b="1" dirty="0" smtClean="0">
                <a:latin typeface="+mj-ea"/>
                <a:ea typeface="+mj-ea"/>
              </a:rPr>
              <a:t>大直高中</a:t>
            </a:r>
            <a:endParaRPr lang="en-US" altLang="zh-TW" sz="2400" b="1" dirty="0" smtClean="0">
              <a:latin typeface="+mj-ea"/>
              <a:ea typeface="+mj-ea"/>
            </a:endParaRPr>
          </a:p>
          <a:p>
            <a:r>
              <a:rPr lang="zh-TW" altLang="en-US" sz="2400" b="1" dirty="0" smtClean="0">
                <a:latin typeface="+mj-ea"/>
                <a:ea typeface="+mj-ea"/>
              </a:rPr>
              <a:t>南湖高中</a:t>
            </a:r>
            <a:endParaRPr lang="en-US" altLang="zh-TW" sz="2400" b="1" dirty="0" smtClean="0"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743699" y="2652593"/>
            <a:ext cx="1895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latin typeface="+mj-ea"/>
                <a:ea typeface="+mj-ea"/>
              </a:rPr>
              <a:t>Ex.</a:t>
            </a:r>
          </a:p>
          <a:p>
            <a:r>
              <a:rPr lang="zh-TW" altLang="en-US" sz="2400" b="1" dirty="0" smtClean="0">
                <a:latin typeface="+mj-ea"/>
                <a:ea typeface="+mj-ea"/>
              </a:rPr>
              <a:t>泰北高中</a:t>
            </a:r>
            <a:endParaRPr lang="en-US" altLang="zh-TW" sz="2400" b="1" dirty="0" smtClean="0">
              <a:latin typeface="+mj-ea"/>
              <a:ea typeface="+mj-ea"/>
            </a:endParaRPr>
          </a:p>
          <a:p>
            <a:r>
              <a:rPr lang="zh-TW" altLang="en-US" sz="2400" b="1" dirty="0">
                <a:latin typeface="+mj-ea"/>
                <a:ea typeface="+mj-ea"/>
              </a:rPr>
              <a:t>十信高中</a:t>
            </a:r>
            <a:endParaRPr lang="en-US" altLang="zh-TW" sz="2400" b="1" dirty="0" smtClean="0">
              <a:latin typeface="+mj-ea"/>
              <a:ea typeface="+mj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876425" y="1602522"/>
            <a:ext cx="1895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latin typeface="+mj-ea"/>
                <a:ea typeface="+mj-ea"/>
              </a:rPr>
              <a:t>Ex.</a:t>
            </a:r>
          </a:p>
          <a:p>
            <a:r>
              <a:rPr lang="zh-TW" altLang="en-US" sz="2400" b="1" dirty="0">
                <a:latin typeface="+mj-ea"/>
                <a:ea typeface="+mj-ea"/>
              </a:rPr>
              <a:t>稻江護家</a:t>
            </a:r>
            <a:endParaRPr lang="en-US" altLang="zh-TW" sz="2400" b="1" dirty="0" smtClean="0">
              <a:latin typeface="+mj-ea"/>
              <a:ea typeface="+mj-ea"/>
            </a:endParaRPr>
          </a:p>
          <a:p>
            <a:r>
              <a:rPr lang="zh-TW" altLang="en-US" sz="2400" b="1" dirty="0">
                <a:latin typeface="+mj-ea"/>
                <a:ea typeface="+mj-ea"/>
              </a:rPr>
              <a:t>育達高職</a:t>
            </a:r>
            <a:endParaRPr lang="en-US" altLang="zh-TW" sz="2400" b="1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6796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 smtClean="0"/>
              <a:t>進行</a:t>
            </a:r>
            <a:r>
              <a:rPr lang="zh-TW" altLang="en-US" sz="4400" b="1" dirty="0"/>
              <a:t>方式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39</a:t>
            </a:fld>
            <a:endParaRPr kumimoji="1" lang="zh-TW" altLang="en-US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557554136"/>
              </p:ext>
            </p:extLst>
          </p:nvPr>
        </p:nvGraphicFramePr>
        <p:xfrm>
          <a:off x="971550" y="958849"/>
          <a:ext cx="7524750" cy="4975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273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4</a:t>
            </a:fld>
            <a:endParaRPr kumimoji="1" lang="zh-TW" altLang="en-US"/>
          </a:p>
        </p:txBody>
      </p:sp>
      <p:pic>
        <p:nvPicPr>
          <p:cNvPr id="5" name="圖片版面配置區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" r="3228"/>
          <a:stretch/>
        </p:blipFill>
        <p:spPr>
          <a:xfrm>
            <a:off x="-85724" y="0"/>
            <a:ext cx="77723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685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/>
          <p:cNvSpPr/>
          <p:nvPr/>
        </p:nvSpPr>
        <p:spPr>
          <a:xfrm>
            <a:off x="0" y="1021801"/>
            <a:ext cx="2305050" cy="23050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+mj-ea"/>
                <a:ea typeface="+mj-ea"/>
              </a:rPr>
              <a:t>課程及教學規劃表</a:t>
            </a:r>
            <a:r>
              <a:rPr lang="en-US" altLang="zh-TW" sz="2800" dirty="0" smtClean="0">
                <a:latin typeface="+mj-ea"/>
                <a:ea typeface="+mj-ea"/>
              </a:rPr>
              <a:t>(</a:t>
            </a:r>
            <a:r>
              <a:rPr lang="zh-TW" altLang="en-US" sz="2800" dirty="0" smtClean="0">
                <a:latin typeface="+mj-ea"/>
                <a:ea typeface="+mj-ea"/>
              </a:rPr>
              <a:t>格式</a:t>
            </a:r>
            <a:r>
              <a:rPr lang="en-US" altLang="zh-TW" sz="2800" dirty="0" smtClean="0">
                <a:latin typeface="+mj-ea"/>
                <a:ea typeface="+mj-ea"/>
              </a:rPr>
              <a:t>)</a:t>
            </a:r>
            <a:endParaRPr lang="zh-TW" altLang="en-US" sz="280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 smtClean="0"/>
              <a:t>你需要準備甚麼？</a:t>
            </a:r>
            <a:endParaRPr lang="zh-TW" altLang="en-US" sz="4400" b="1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40</a:t>
            </a:fld>
            <a:endParaRPr kumimoji="1"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6728049" y="1217951"/>
            <a:ext cx="2305050" cy="230505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+mj-ea"/>
                <a:ea typeface="+mj-ea"/>
              </a:rPr>
              <a:t>教學大綱</a:t>
            </a:r>
            <a:r>
              <a:rPr lang="en-US" altLang="zh-TW" sz="2800" dirty="0" smtClean="0">
                <a:latin typeface="+mj-ea"/>
                <a:ea typeface="+mj-ea"/>
              </a:rPr>
              <a:t>(</a:t>
            </a:r>
            <a:r>
              <a:rPr lang="zh-TW" altLang="en-US" sz="2800" dirty="0" smtClean="0">
                <a:latin typeface="+mj-ea"/>
                <a:ea typeface="+mj-ea"/>
              </a:rPr>
              <a:t>格式</a:t>
            </a:r>
            <a:r>
              <a:rPr lang="en-US" altLang="zh-TW" sz="2800" dirty="0" smtClean="0">
                <a:latin typeface="+mj-ea"/>
                <a:ea typeface="+mj-ea"/>
              </a:rPr>
              <a:t>)</a:t>
            </a:r>
            <a:endParaRPr lang="zh-TW" altLang="en-US" sz="2800" dirty="0">
              <a:latin typeface="+mj-ea"/>
              <a:ea typeface="+mj-ea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98871201"/>
              </p:ext>
            </p:extLst>
          </p:nvPr>
        </p:nvGraphicFramePr>
        <p:xfrm>
          <a:off x="1413045" y="2278426"/>
          <a:ext cx="6096000" cy="238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橢圓 6"/>
          <p:cNvSpPr/>
          <p:nvPr/>
        </p:nvSpPr>
        <p:spPr>
          <a:xfrm>
            <a:off x="3308520" y="1125901"/>
            <a:ext cx="2305050" cy="23050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+mj-ea"/>
                <a:ea typeface="+mj-ea"/>
              </a:rPr>
              <a:t>特殊需求領域</a:t>
            </a:r>
            <a:r>
              <a:rPr lang="en-US" altLang="zh-TW" sz="2800" dirty="0" smtClean="0">
                <a:latin typeface="+mj-ea"/>
                <a:ea typeface="+mj-ea"/>
              </a:rPr>
              <a:t>(</a:t>
            </a:r>
            <a:r>
              <a:rPr lang="zh-TW" altLang="en-US" sz="2800" dirty="0" smtClean="0">
                <a:latin typeface="+mj-ea"/>
                <a:ea typeface="+mj-ea"/>
              </a:rPr>
              <a:t>草案</a:t>
            </a:r>
            <a:r>
              <a:rPr lang="en-US" altLang="zh-TW" sz="2800" dirty="0" smtClean="0">
                <a:latin typeface="+mj-ea"/>
                <a:ea typeface="+mj-ea"/>
              </a:rPr>
              <a:t>)</a:t>
            </a:r>
            <a:endParaRPr lang="zh-TW" altLang="en-US" sz="2800" dirty="0">
              <a:latin typeface="+mj-ea"/>
              <a:ea typeface="+mj-ea"/>
            </a:endParaRPr>
          </a:p>
        </p:txBody>
      </p:sp>
      <p:pic>
        <p:nvPicPr>
          <p:cNvPr id="1029" name="Picture 5" descr="C:\Users\user\AppData\Local\LINE\Cache\tmp\1536309708794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6" b="14406"/>
          <a:stretch/>
        </p:blipFill>
        <p:spPr bwMode="auto">
          <a:xfrm>
            <a:off x="0" y="4785944"/>
            <a:ext cx="2160000" cy="500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AppData\Local\LINE\Cache\tmp\1536407914232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9"/>
          <a:stretch/>
        </p:blipFill>
        <p:spPr bwMode="auto">
          <a:xfrm>
            <a:off x="5373900" y="4785944"/>
            <a:ext cx="2160000" cy="505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課程計畫平台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0" y="4295083"/>
            <a:ext cx="1584000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frame.p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900" y="4209247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60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>
                <a:latin typeface="+mj-ea"/>
              </a:rPr>
              <a:t>教學大綱</a:t>
            </a:r>
            <a:r>
              <a:rPr lang="zh-TW" altLang="en-US" b="1" dirty="0" smtClean="0">
                <a:latin typeface="+mj-ea"/>
              </a:rPr>
              <a:t>規劃</a:t>
            </a:r>
            <a:r>
              <a:rPr lang="en-US" altLang="zh-TW" b="1" dirty="0" smtClean="0">
                <a:latin typeface="+mj-ea"/>
              </a:rPr>
              <a:t/>
            </a:r>
            <a:br>
              <a:rPr lang="en-US" altLang="zh-TW" b="1" dirty="0" smtClean="0">
                <a:latin typeface="+mj-ea"/>
              </a:rPr>
            </a:br>
            <a:r>
              <a:rPr lang="en-US" altLang="zh-TW" b="1" dirty="0" smtClean="0">
                <a:latin typeface="+mj-ea"/>
              </a:rPr>
              <a:t>(</a:t>
            </a:r>
            <a:r>
              <a:rPr lang="zh-TW" altLang="en-US" b="1" dirty="0">
                <a:latin typeface="+mj-ea"/>
              </a:rPr>
              <a:t>普通型高中生活管理為例</a:t>
            </a:r>
            <a:r>
              <a:rPr lang="en-US" altLang="zh-TW" b="1" dirty="0" smtClean="0">
                <a:latin typeface="+mj-ea"/>
              </a:rPr>
              <a:t>)</a:t>
            </a:r>
            <a:endParaRPr lang="zh-TW" altLang="en-US" b="1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41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7456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 smtClean="0"/>
              <a:t>進行歷程</a:t>
            </a:r>
            <a:endParaRPr lang="zh-TW" altLang="en-US" sz="4400" b="1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42</a:t>
            </a:fld>
            <a:endParaRPr kumimoji="1" lang="zh-TW" altLang="en-US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901870312"/>
              </p:ext>
            </p:extLst>
          </p:nvPr>
        </p:nvGraphicFramePr>
        <p:xfrm>
          <a:off x="971550" y="958849"/>
          <a:ext cx="7524750" cy="4975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user\Desktop\附件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0" y="727074"/>
            <a:ext cx="2503805" cy="250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98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/>
              <a:t>報告完畢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zh-TW" altLang="en-US" sz="1800" dirty="0">
                <a:latin typeface="+mj-ea"/>
                <a:ea typeface="+mj-ea"/>
              </a:rPr>
              <a:t>開始永遠不嫌</a:t>
            </a:r>
            <a:r>
              <a:rPr lang="zh-TW" altLang="en-US" sz="1800" dirty="0" smtClean="0">
                <a:latin typeface="+mj-ea"/>
                <a:ea typeface="+mj-ea"/>
              </a:rPr>
              <a:t>晚，先求有再求好</a:t>
            </a:r>
            <a:endParaRPr lang="en-US" altLang="zh-TW" sz="1800" dirty="0" smtClean="0">
              <a:latin typeface="+mj-ea"/>
              <a:ea typeface="+mj-ea"/>
            </a:endParaRPr>
          </a:p>
          <a:p>
            <a:r>
              <a:rPr lang="zh-TW" altLang="en-US" sz="1800" dirty="0">
                <a:latin typeface="+mj-ea"/>
                <a:ea typeface="+mj-ea"/>
              </a:rPr>
              <a:t>如果能一次到位更</a:t>
            </a:r>
            <a:r>
              <a:rPr lang="zh-TW" altLang="en-US" sz="1800" dirty="0" smtClean="0">
                <a:latin typeface="+mj-ea"/>
                <a:ea typeface="+mj-ea"/>
              </a:rPr>
              <a:t>好！</a:t>
            </a:r>
            <a:endParaRPr lang="en-US" altLang="zh-TW" sz="1800" dirty="0" smtClean="0">
              <a:latin typeface="+mj-ea"/>
              <a:ea typeface="+mj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43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0172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核心素養是甚麼？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+mj-ea"/>
              <a:buAutoNum type="ea1ChtPeriod"/>
            </a:pPr>
            <a:r>
              <a:rPr lang="zh-TW" altLang="en-US" sz="2400" b="0" dirty="0" smtClean="0">
                <a:latin typeface="+mj-ea"/>
                <a:ea typeface="+mj-ea"/>
              </a:rPr>
              <a:t>核心素養為延續</a:t>
            </a:r>
            <a:r>
              <a:rPr lang="zh-TW" altLang="en-US" sz="2400" b="0" dirty="0">
                <a:latin typeface="+mj-ea"/>
                <a:ea typeface="+mj-ea"/>
              </a:rPr>
              <a:t>「經濟合作發展組織」</a:t>
            </a:r>
            <a:r>
              <a:rPr lang="en-US" altLang="zh-TW" sz="2400" b="0" dirty="0" smtClean="0">
                <a:latin typeface="+mj-ea"/>
                <a:ea typeface="+mj-ea"/>
              </a:rPr>
              <a:t>(OECD)</a:t>
            </a:r>
            <a:r>
              <a:rPr lang="zh-TW" altLang="en-US" sz="2400" b="0" dirty="0" smtClean="0">
                <a:latin typeface="+mj-ea"/>
                <a:ea typeface="+mj-ea"/>
              </a:rPr>
              <a:t>的界定，指</a:t>
            </a:r>
            <a:r>
              <a:rPr lang="zh-TW" altLang="en-US" sz="2400" b="0" dirty="0">
                <a:latin typeface="+mj-ea"/>
                <a:ea typeface="+mj-ea"/>
              </a:rPr>
              <a:t>國民能夠</a:t>
            </a:r>
            <a:r>
              <a:rPr lang="zh-TW" altLang="en-US" sz="2400" b="0" dirty="0" smtClean="0">
                <a:latin typeface="+mj-ea"/>
                <a:ea typeface="+mj-ea"/>
              </a:rPr>
              <a:t>在現代</a:t>
            </a:r>
            <a:r>
              <a:rPr lang="zh-TW" altLang="en-US" sz="2400" b="0" dirty="0">
                <a:latin typeface="+mj-ea"/>
                <a:ea typeface="+mj-ea"/>
              </a:rPr>
              <a:t>社會中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扮演積極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公民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角色所需</a:t>
            </a:r>
            <a:r>
              <a:rPr lang="zh-TW" altLang="en-US" sz="2400" b="0" dirty="0">
                <a:latin typeface="+mj-ea"/>
                <a:ea typeface="+mj-ea"/>
              </a:rPr>
              <a:t>具備的素養</a:t>
            </a:r>
            <a:r>
              <a:rPr lang="zh-TW" altLang="en-US" sz="2400" b="0" dirty="0" smtClean="0">
                <a:latin typeface="+mj-ea"/>
                <a:ea typeface="+mj-ea"/>
              </a:rPr>
              <a:t>，具三</a:t>
            </a:r>
            <a:r>
              <a:rPr lang="zh-TW" altLang="en-US" sz="2400" b="0" dirty="0">
                <a:latin typeface="+mj-ea"/>
                <a:ea typeface="+mj-ea"/>
              </a:rPr>
              <a:t>個明確面向：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自主行動、溝通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互動與社會參與</a:t>
            </a:r>
            <a:r>
              <a:rPr lang="zh-TW" altLang="en-US" sz="2400" dirty="0" smtClean="0">
                <a:latin typeface="+mj-ea"/>
                <a:ea typeface="+mj-ea"/>
              </a:rPr>
              <a:t>。</a:t>
            </a:r>
            <a:endParaRPr lang="en-US" altLang="zh-TW" sz="2400" dirty="0">
              <a:latin typeface="+mj-ea"/>
              <a:ea typeface="+mj-ea"/>
            </a:endParaRPr>
          </a:p>
          <a:p>
            <a:pPr marL="457200" indent="-457200">
              <a:spcBef>
                <a:spcPts val="0"/>
              </a:spcBef>
              <a:buFont typeface="+mj-ea"/>
              <a:buAutoNum type="ea1ChtPeriod"/>
            </a:pPr>
            <a:r>
              <a:rPr lang="zh-TW" altLang="en-US" sz="2400" b="0" dirty="0" smtClean="0">
                <a:latin typeface="+mj-ea"/>
                <a:ea typeface="+mj-ea"/>
              </a:rPr>
              <a:t>核心素養</a:t>
            </a:r>
            <a:r>
              <a:rPr lang="zh-TW" altLang="en-US" sz="2400" b="0" dirty="0" smtClean="0">
                <a:solidFill>
                  <a:schemeClr val="dk1"/>
                </a:solidFill>
                <a:latin typeface="+mj-ea"/>
                <a:ea typeface="+mj-ea"/>
              </a:rPr>
              <a:t>（</a:t>
            </a:r>
            <a:r>
              <a:rPr lang="en-US" altLang="zh-TW" sz="2400" b="0" dirty="0" smtClean="0">
                <a:solidFill>
                  <a:schemeClr val="dk1"/>
                </a:solidFill>
                <a:latin typeface="+mj-ea"/>
                <a:ea typeface="+mj-ea"/>
              </a:rPr>
              <a:t>key competences</a:t>
            </a:r>
            <a:r>
              <a:rPr lang="zh-TW" altLang="en-US" sz="2400" b="0" dirty="0" smtClean="0">
                <a:solidFill>
                  <a:schemeClr val="dk1"/>
                </a:solidFill>
                <a:latin typeface="+mj-ea"/>
                <a:ea typeface="+mj-ea"/>
              </a:rPr>
              <a:t>）相較於九年一貫「十大基本能力」更具結構性，</a:t>
            </a:r>
            <a:r>
              <a:rPr lang="zh-TW" altLang="en-US" sz="2400" b="0" dirty="0" smtClean="0">
                <a:latin typeface="+mj-ea"/>
                <a:ea typeface="+mj-ea"/>
              </a:rPr>
              <a:t>取代其</a:t>
            </a:r>
            <a:r>
              <a:rPr lang="zh-TW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表述</a:t>
            </a:r>
            <a:r>
              <a:rPr lang="zh-TW" altLang="en-US" sz="2400" b="0" dirty="0" smtClean="0">
                <a:latin typeface="+mj-ea"/>
                <a:ea typeface="+mj-ea"/>
              </a:rPr>
              <a:t>及</a:t>
            </a:r>
            <a:r>
              <a:rPr lang="zh-TW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內涵，並非取代</a:t>
            </a:r>
            <a:r>
              <a:rPr lang="zh-TW" altLang="en-US" sz="2400" b="0" dirty="0" smtClean="0">
                <a:solidFill>
                  <a:schemeClr val="dk1"/>
                </a:solidFill>
                <a:latin typeface="+mj-ea"/>
                <a:ea typeface="+mj-ea"/>
              </a:rPr>
              <a:t>的</a:t>
            </a:r>
            <a:r>
              <a:rPr lang="zh-TW" altLang="en-US" sz="2400" b="0" dirty="0" smtClean="0">
                <a:latin typeface="+mj-ea"/>
                <a:ea typeface="+mj-ea"/>
              </a:rPr>
              <a:t>領域內（或科目內）</a:t>
            </a:r>
            <a:r>
              <a:rPr lang="zh-TW" altLang="en-US" sz="2400" b="0" dirty="0">
                <a:latin typeface="+mj-ea"/>
                <a:ea typeface="+mj-ea"/>
              </a:rPr>
              <a:t>能力</a:t>
            </a:r>
            <a:r>
              <a:rPr lang="zh-TW" altLang="en-US" sz="2400" b="0" dirty="0" smtClean="0">
                <a:latin typeface="+mj-ea"/>
                <a:ea typeface="+mj-ea"/>
              </a:rPr>
              <a:t>指標</a:t>
            </a:r>
            <a:r>
              <a:rPr lang="zh-TW" altLang="en-US" sz="2400" b="0" dirty="0">
                <a:latin typeface="+mj-ea"/>
                <a:ea typeface="+mj-ea"/>
              </a:rPr>
              <a:t>（</a:t>
            </a:r>
            <a:r>
              <a:rPr lang="en-US" altLang="zh-TW" sz="2400" b="0" dirty="0" smtClean="0">
                <a:latin typeface="+mj-ea"/>
                <a:ea typeface="+mj-ea"/>
              </a:rPr>
              <a:t>Competence indicators</a:t>
            </a:r>
            <a:r>
              <a:rPr lang="zh-TW" altLang="en-US" sz="2400" b="0" dirty="0" smtClean="0">
                <a:latin typeface="+mj-ea"/>
                <a:ea typeface="+mj-ea"/>
              </a:rPr>
              <a:t>）。</a:t>
            </a:r>
            <a:endParaRPr lang="zh-TW" altLang="en-US" sz="2400" b="0" dirty="0">
              <a:latin typeface="+mj-ea"/>
              <a:ea typeface="+mj-ea"/>
            </a:endParaRPr>
          </a:p>
          <a:p>
            <a:pPr marL="457200" indent="-457200">
              <a:spcBef>
                <a:spcPts val="0"/>
              </a:spcBef>
              <a:buFont typeface="+mj-ea"/>
              <a:buAutoNum type="ea1ChtPeriod"/>
            </a:pPr>
            <a:r>
              <a:rPr lang="zh-TW" altLang="en-US" sz="2400" b="0" dirty="0" smtClean="0">
                <a:latin typeface="+mj-ea"/>
                <a:ea typeface="+mj-ea"/>
              </a:rPr>
              <a:t>重要的三個概念呼</a:t>
            </a:r>
            <a:r>
              <a:rPr lang="zh-TW" altLang="en-US" sz="2400" b="0" dirty="0">
                <a:latin typeface="+mj-ea"/>
                <a:ea typeface="+mj-ea"/>
              </a:rPr>
              <a:t>應總綱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自發、互動、共好</a:t>
            </a:r>
            <a:r>
              <a:rPr lang="zh-TW" altLang="en-US" sz="2400" b="0" dirty="0">
                <a:latin typeface="+mj-ea"/>
                <a:ea typeface="+mj-ea"/>
              </a:rPr>
              <a:t>的理念，更具體</a:t>
            </a:r>
            <a:r>
              <a:rPr lang="zh-TW" altLang="en-US" sz="2400" b="0" dirty="0" smtClean="0">
                <a:latin typeface="+mj-ea"/>
                <a:ea typeface="+mj-ea"/>
              </a:rPr>
              <a:t>展現課綱中的</a:t>
            </a:r>
            <a:r>
              <a:rPr lang="zh-TW" altLang="en-US" sz="2400" b="0" dirty="0">
                <a:latin typeface="+mj-ea"/>
                <a:ea typeface="+mj-ea"/>
              </a:rPr>
              <a:t>全人圖像</a:t>
            </a:r>
            <a:r>
              <a:rPr lang="zh-TW" altLang="en-US" sz="2400" b="0" dirty="0" smtClean="0">
                <a:latin typeface="+mj-ea"/>
                <a:ea typeface="+mj-ea"/>
              </a:rPr>
              <a:t>。</a:t>
            </a:r>
            <a:endParaRPr lang="zh-TW" altLang="en-US" sz="2400" b="0" dirty="0">
              <a:latin typeface="+mj-ea"/>
              <a:ea typeface="+mj-ea"/>
            </a:endParaRPr>
          </a:p>
          <a:p>
            <a:pPr marL="457200" indent="-457200">
              <a:spcBef>
                <a:spcPts val="0"/>
              </a:spcBef>
              <a:buFont typeface="+mj-ea"/>
              <a:buAutoNum type="ea1ChtPeriod"/>
            </a:pP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5</a:t>
            </a:fld>
            <a:endParaRPr kumimoji="1"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149013" y="472810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+mj-ea"/>
                <a:ea typeface="+mj-ea"/>
              </a:rPr>
              <a:t>摘錄自「核心素養發展手冊」</a:t>
            </a:r>
            <a:endParaRPr lang="zh-TW" altLang="en-US" b="1" dirty="0"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514600" y="5049809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latin typeface="+mj-ea"/>
                <a:ea typeface="+mj-ea"/>
              </a:rPr>
              <a:t>對核心素養還是一知半解？</a:t>
            </a:r>
            <a:endParaRPr lang="zh-TW" altLang="en-US" sz="36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3579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十二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年國教</a:t>
            </a:r>
            <a:r>
              <a:rPr lang="en-US" altLang="zh-TW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VS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九年一貫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6</a:t>
            </a:fld>
            <a:endParaRPr kumimoji="1"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914400"/>
            <a:ext cx="688975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35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核心素養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的精神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822960" y="1100628"/>
            <a:ext cx="8080998" cy="3579849"/>
          </a:xfrm>
        </p:spPr>
        <p:txBody>
          <a:bodyPr>
            <a:noAutofit/>
          </a:bodyPr>
          <a:lstStyle/>
          <a:p>
            <a:pPr marL="514350" indent="-514350">
              <a:lnSpc>
                <a:spcPts val="2400"/>
              </a:lnSpc>
              <a:spcBef>
                <a:spcPts val="1200"/>
              </a:spcBef>
              <a:buFont typeface="+mj-ea"/>
              <a:buAutoNum type="ea1ChtPeriod"/>
            </a:pPr>
            <a:r>
              <a:rPr lang="zh-TW" altLang="en-US" sz="2400" b="0" dirty="0" smtClean="0">
                <a:latin typeface="+mj-ea"/>
                <a:ea typeface="+mj-ea"/>
              </a:rPr>
              <a:t>指</a:t>
            </a:r>
            <a:r>
              <a:rPr lang="zh-TW" altLang="en-US" sz="2400" b="0" dirty="0">
                <a:latin typeface="+mj-ea"/>
                <a:ea typeface="+mj-ea"/>
              </a:rPr>
              <a:t>一個人為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適應現在生活</a:t>
            </a:r>
            <a:r>
              <a:rPr lang="zh-TW" altLang="en-US" sz="2400" b="0" dirty="0">
                <a:latin typeface="+mj-ea"/>
                <a:ea typeface="+mj-ea"/>
              </a:rPr>
              <a:t>及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未來</a:t>
            </a:r>
            <a:r>
              <a:rPr lang="zh-TW" altLang="en-US" sz="2400" b="0" dirty="0">
                <a:latin typeface="+mj-ea"/>
                <a:ea typeface="+mj-ea"/>
              </a:rPr>
              <a:t>挑戰，所應</a:t>
            </a:r>
            <a:r>
              <a:rPr lang="zh-TW" altLang="en-US" sz="2400" b="0" dirty="0" smtClean="0">
                <a:latin typeface="+mj-ea"/>
                <a:ea typeface="+mj-ea"/>
              </a:rPr>
              <a:t>具備的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知識、能力與態度</a:t>
            </a:r>
            <a:r>
              <a:rPr lang="zh-TW" altLang="en-US" sz="2400" b="0" dirty="0" smtClean="0">
                <a:latin typeface="+mj-ea"/>
                <a:ea typeface="+mj-ea"/>
              </a:rPr>
              <a:t>。涉及</a:t>
            </a:r>
            <a:r>
              <a:rPr lang="zh-TW" altLang="en-US" sz="2400" b="0" dirty="0">
                <a:latin typeface="+mj-ea"/>
                <a:ea typeface="+mj-ea"/>
              </a:rPr>
              <a:t>一個</a:t>
            </a:r>
            <a:r>
              <a:rPr lang="zh-TW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成功的生活</a:t>
            </a:r>
            <a:r>
              <a:rPr lang="zh-TW" altLang="en-US" sz="2400" b="0" dirty="0">
                <a:latin typeface="+mj-ea"/>
                <a:ea typeface="+mj-ea"/>
              </a:rPr>
              <a:t>與</a:t>
            </a:r>
            <a:r>
              <a:rPr lang="zh-TW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功能健全社會對人的期望</a:t>
            </a:r>
            <a:r>
              <a:rPr lang="zh-TW" altLang="en-US" sz="2400" b="0" dirty="0" smtClean="0">
                <a:latin typeface="+mj-ea"/>
                <a:ea typeface="+mj-ea"/>
              </a:rPr>
              <a:t>。</a:t>
            </a:r>
            <a:endParaRPr lang="en-US" altLang="zh-TW" sz="2400" b="0" dirty="0" smtClean="0">
              <a:latin typeface="+mj-ea"/>
              <a:ea typeface="+mj-ea"/>
            </a:endParaRPr>
          </a:p>
          <a:p>
            <a:pPr marL="514350" indent="-514350">
              <a:lnSpc>
                <a:spcPts val="2400"/>
              </a:lnSpc>
              <a:spcBef>
                <a:spcPts val="1200"/>
              </a:spcBef>
              <a:buFont typeface="+mj-ea"/>
              <a:buAutoNum type="ea1ChtPeriod"/>
            </a:pPr>
            <a:r>
              <a:rPr lang="zh-TW" altLang="en-US" sz="2400" b="0" dirty="0">
                <a:latin typeface="+mj-ea"/>
                <a:ea typeface="+mj-ea"/>
              </a:rPr>
              <a:t>是一種能夠成功地回應個人或社會的生活需求，包括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使用知識</a:t>
            </a:r>
            <a:r>
              <a:rPr lang="zh-TW" altLang="en-US" sz="2400" b="1" dirty="0">
                <a:latin typeface="+mj-ea"/>
                <a:ea typeface="+mj-ea"/>
              </a:rPr>
              <a:t>、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認知</a:t>
            </a:r>
            <a:r>
              <a:rPr lang="zh-TW" altLang="en-US" sz="2400" b="0" dirty="0">
                <a:latin typeface="+mj-ea"/>
                <a:ea typeface="+mj-ea"/>
              </a:rPr>
              <a:t>與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技能</a:t>
            </a:r>
            <a:r>
              <a:rPr lang="zh-TW" altLang="en-US" sz="2400" b="0" dirty="0">
                <a:latin typeface="+mj-ea"/>
                <a:ea typeface="+mj-ea"/>
              </a:rPr>
              <a:t>的能力，以及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態度、情意、價值與動機</a:t>
            </a:r>
            <a:r>
              <a:rPr lang="zh-TW" altLang="en-US" sz="2400" b="0" dirty="0">
                <a:latin typeface="+mj-ea"/>
                <a:ea typeface="+mj-ea"/>
              </a:rPr>
              <a:t>等</a:t>
            </a:r>
            <a:r>
              <a:rPr lang="zh-TW" altLang="en-US" sz="2400" b="0" dirty="0" smtClean="0">
                <a:latin typeface="+mj-ea"/>
                <a:ea typeface="+mj-ea"/>
              </a:rPr>
              <a:t>。</a:t>
            </a:r>
            <a:endParaRPr lang="en-US" altLang="zh-TW" sz="2400" b="0" dirty="0" smtClean="0">
              <a:latin typeface="+mj-ea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7</a:t>
            </a:fld>
            <a:endParaRPr kumimoji="1"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149013" y="472810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+mj-ea"/>
                <a:ea typeface="+mj-ea"/>
              </a:rPr>
              <a:t>摘錄自「核心素養發展手冊」</a:t>
            </a:r>
            <a:endParaRPr lang="zh-TW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2367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核心素養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的精神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822960" y="1100628"/>
            <a:ext cx="8080998" cy="3579849"/>
          </a:xfrm>
        </p:spPr>
        <p:txBody>
          <a:bodyPr>
            <a:noAutofit/>
          </a:bodyPr>
          <a:lstStyle/>
          <a:p>
            <a:pPr marL="514350" indent="-514350">
              <a:lnSpc>
                <a:spcPts val="2400"/>
              </a:lnSpc>
              <a:spcBef>
                <a:spcPts val="1200"/>
              </a:spcBef>
              <a:buFont typeface="+mj-ea"/>
              <a:buAutoNum type="ea1ChtPeriod" startAt="3"/>
            </a:pPr>
            <a:r>
              <a:rPr lang="zh-TW" altLang="en-US" sz="2400" b="0" dirty="0" smtClean="0">
                <a:latin typeface="+mj-ea"/>
                <a:ea typeface="+mj-ea"/>
              </a:rPr>
              <a:t>較</a:t>
            </a:r>
            <a:r>
              <a:rPr lang="zh-TW" altLang="en-US" sz="2400" b="0" dirty="0">
                <a:latin typeface="+mj-ea"/>
                <a:ea typeface="+mj-ea"/>
              </a:rPr>
              <a:t>過去課程綱要的「基本能力」、「學科知識」涵蓋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更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寬廣</a:t>
            </a:r>
            <a:r>
              <a:rPr lang="zh-TW" altLang="en-US" sz="2400" b="0" dirty="0">
                <a:latin typeface="+mj-ea"/>
                <a:ea typeface="+mj-ea"/>
              </a:rPr>
              <a:t>和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豐富</a:t>
            </a:r>
            <a:r>
              <a:rPr lang="zh-TW" altLang="en-US" sz="2400" b="0" dirty="0">
                <a:latin typeface="+mj-ea"/>
                <a:ea typeface="+mj-ea"/>
              </a:rPr>
              <a:t>的教育內涵</a:t>
            </a:r>
            <a:r>
              <a:rPr lang="zh-TW" altLang="en-US" sz="2400" dirty="0" smtClean="0">
                <a:latin typeface="+mj-ea"/>
                <a:ea typeface="+mj-ea"/>
              </a:rPr>
              <a:t>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514350" indent="-514350">
              <a:lnSpc>
                <a:spcPts val="2400"/>
              </a:lnSpc>
              <a:spcBef>
                <a:spcPts val="1200"/>
              </a:spcBef>
              <a:buFont typeface="+mj-ea"/>
              <a:buAutoNum type="ea1ChtPeriod" startAt="3"/>
            </a:pPr>
            <a:r>
              <a:rPr lang="zh-TW" altLang="en-US" sz="2400" b="0" dirty="0">
                <a:latin typeface="+mj-ea"/>
                <a:ea typeface="+mj-ea"/>
              </a:rPr>
              <a:t>其</a:t>
            </a:r>
            <a:r>
              <a:rPr lang="zh-TW" altLang="en-US" sz="2400" b="0" dirty="0" smtClean="0">
                <a:latin typeface="+mj-ea"/>
                <a:ea typeface="+mj-ea"/>
              </a:rPr>
              <a:t>表述</a:t>
            </a:r>
            <a:r>
              <a:rPr lang="zh-TW" altLang="en-US" sz="2400" b="0" dirty="0">
                <a:latin typeface="+mj-ea"/>
                <a:ea typeface="+mj-ea"/>
              </a:rPr>
              <a:t>可彰顯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學習者的主體性</a:t>
            </a:r>
            <a:r>
              <a:rPr lang="zh-TW" altLang="en-US" sz="2400" b="0" dirty="0">
                <a:latin typeface="+mj-ea"/>
                <a:ea typeface="+mj-ea"/>
              </a:rPr>
              <a:t>，不以「學科知識」為</a:t>
            </a:r>
            <a:r>
              <a:rPr lang="zh-TW" altLang="en-US" sz="2400" b="0" dirty="0" smtClean="0">
                <a:latin typeface="+mj-ea"/>
                <a:ea typeface="+mj-ea"/>
              </a:rPr>
              <a:t>學習</a:t>
            </a:r>
            <a:r>
              <a:rPr lang="zh-TW" altLang="en-US" sz="2400" b="0" dirty="0">
                <a:latin typeface="+mj-ea"/>
                <a:ea typeface="+mj-ea"/>
              </a:rPr>
              <a:t>的唯一範疇，強調其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與情境結合並在生活中能夠實踐力行</a:t>
            </a:r>
            <a:r>
              <a:rPr lang="zh-TW" altLang="en-US" sz="2400" b="0" dirty="0">
                <a:latin typeface="+mj-ea"/>
                <a:ea typeface="+mj-ea"/>
              </a:rPr>
              <a:t>的</a:t>
            </a:r>
            <a:r>
              <a:rPr lang="zh-TW" altLang="en-US" sz="2400" b="0" dirty="0" smtClean="0">
                <a:latin typeface="+mj-ea"/>
                <a:ea typeface="+mj-ea"/>
              </a:rPr>
              <a:t>特質。</a:t>
            </a:r>
            <a:endParaRPr lang="en-US" altLang="zh-TW" sz="2400" b="0" dirty="0" smtClean="0">
              <a:latin typeface="+mj-ea"/>
              <a:ea typeface="+mj-ea"/>
            </a:endParaRPr>
          </a:p>
          <a:p>
            <a:pPr marL="514350" indent="-514350">
              <a:lnSpc>
                <a:spcPts val="2400"/>
              </a:lnSpc>
              <a:spcBef>
                <a:spcPts val="1200"/>
              </a:spcBef>
              <a:buFont typeface="+mj-ea"/>
              <a:buAutoNum type="ea1ChtPeriod" startAt="3"/>
            </a:pPr>
            <a:r>
              <a:rPr lang="zh-TW" altLang="en-US" sz="2400" b="0" dirty="0" smtClean="0">
                <a:latin typeface="+mj-ea"/>
                <a:ea typeface="+mj-ea"/>
              </a:rPr>
              <a:t>核心</a:t>
            </a:r>
            <a:r>
              <a:rPr lang="zh-TW" altLang="en-US" sz="2400" b="0" dirty="0">
                <a:latin typeface="+mj-ea"/>
                <a:ea typeface="+mj-ea"/>
              </a:rPr>
              <a:t>素養強調「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終身學習</a:t>
            </a:r>
            <a:r>
              <a:rPr lang="zh-TW" altLang="en-US" sz="2400" b="0" dirty="0">
                <a:latin typeface="+mj-ea"/>
                <a:ea typeface="+mj-ea"/>
              </a:rPr>
              <a:t>」的意涵，注重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學習歷程、方法及策略</a:t>
            </a:r>
            <a:r>
              <a:rPr lang="zh-TW" altLang="en-US" sz="2400" dirty="0" smtClean="0">
                <a:latin typeface="+mj-ea"/>
                <a:ea typeface="+mj-ea"/>
              </a:rPr>
              <a:t>。</a:t>
            </a:r>
            <a:endParaRPr lang="en-US" altLang="zh-TW" sz="2400" dirty="0" smtClean="0">
              <a:latin typeface="+mj-ea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8</a:t>
            </a:fld>
            <a:endParaRPr kumimoji="1"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149013" y="472810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+mj-ea"/>
                <a:ea typeface="+mj-ea"/>
              </a:rPr>
              <a:t>摘錄自「核心素養發展手冊」</a:t>
            </a:r>
            <a:endParaRPr lang="zh-TW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8580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643B-1B4C-A748-ABFD-1FCFA467456B}" type="slidenum">
              <a:rPr kumimoji="1" lang="zh-TW" altLang="en-US" smtClean="0"/>
              <a:t>9</a:t>
            </a:fld>
            <a:endParaRPr kumimoji="1" lang="zh-TW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t="15959" r="15233" b="7646"/>
          <a:stretch/>
        </p:blipFill>
        <p:spPr bwMode="auto">
          <a:xfrm>
            <a:off x="523875" y="64186"/>
            <a:ext cx="8153400" cy="500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2762250" y="64186"/>
            <a:ext cx="2752725" cy="42696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44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角度">
  <a:themeElements>
    <a:clrScheme name="角度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11408</TotalTime>
  <Words>3750</Words>
  <Application>Microsoft Office PowerPoint</Application>
  <PresentationFormat>如螢幕大小 (4:3)</PresentationFormat>
  <Paragraphs>366</Paragraphs>
  <Slides>43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44" baseType="lpstr">
      <vt:lpstr>角度</vt:lpstr>
      <vt:lpstr>運用特殊需求領域學習重點 規劃課程教學大綱 </vt:lpstr>
      <vt:lpstr>大綱</vt:lpstr>
      <vt:lpstr>核心素養的概念</vt:lpstr>
      <vt:lpstr>PowerPoint 簡報</vt:lpstr>
      <vt:lpstr>核心素養是甚麼？</vt:lpstr>
      <vt:lpstr>十二年國教VS九年一貫</vt:lpstr>
      <vt:lpstr>核心素養的精神</vt:lpstr>
      <vt:lpstr>核心素養的精神</vt:lpstr>
      <vt:lpstr>PowerPoint 簡報</vt:lpstr>
      <vt:lpstr>核心素養與領域/科目的關係</vt:lpstr>
      <vt:lpstr>PowerPoint 簡報</vt:lpstr>
      <vt:lpstr>PowerPoint 簡報</vt:lpstr>
      <vt:lpstr>各教育階段具體內涵</vt:lpstr>
      <vt:lpstr>各教育階段具體內涵</vt:lpstr>
      <vt:lpstr>各教育階段具體內涵</vt:lpstr>
      <vt:lpstr>PowerPoint 簡報</vt:lpstr>
      <vt:lpstr>領域/科目核心素養的基本設計原則</vt:lpstr>
      <vt:lpstr>領域/科目核心素養的基本設計原則</vt:lpstr>
      <vt:lpstr>領域/科目核心素養的基本設計原則</vt:lpstr>
      <vt:lpstr>領域/科目核心素養的基本設計原則</vt:lpstr>
      <vt:lpstr>核心素養在各領域/科目綱要的轉化</vt:lpstr>
      <vt:lpstr>學習重點的內涵</vt:lpstr>
      <vt:lpstr>PowerPoint 簡報</vt:lpstr>
      <vt:lpstr>各領域/科目學習重點</vt:lpstr>
      <vt:lpstr>學習表現</vt:lpstr>
      <vt:lpstr>學習表現</vt:lpstr>
      <vt:lpstr>學習內容</vt:lpstr>
      <vt:lpstr>學習內容</vt:lpstr>
      <vt:lpstr>學習表現VS學習內容</vt:lpstr>
      <vt:lpstr>學習表現Vs能力指標</vt:lpstr>
      <vt:lpstr>學習重點如何落實素養導向</vt:lpstr>
      <vt:lpstr>「學習內容」與「學習表現」關聯</vt:lpstr>
      <vt:lpstr>「學習內容」與「學習表現」關聯</vt:lpstr>
      <vt:lpstr>「學習內容」與「學習表現」關聯</vt:lpstr>
      <vt:lpstr>雙向細目表與教學規劃</vt:lpstr>
      <vt:lpstr>學習表現VS學習內容</vt:lpstr>
      <vt:lpstr>你需要找到伴一起~</vt:lpstr>
      <vt:lpstr>那些夥伴適合呢？</vt:lpstr>
      <vt:lpstr>進行方式</vt:lpstr>
      <vt:lpstr>你需要準備甚麼？</vt:lpstr>
      <vt:lpstr>教學大綱規劃 (普通型高中生活管理為例)</vt:lpstr>
      <vt:lpstr>進行歷程</vt:lpstr>
      <vt:lpstr>報告完畢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高職綜合職能班型的職業教育</dc:title>
  <dc:creator>Briten Ou</dc:creator>
  <cp:lastModifiedBy>user</cp:lastModifiedBy>
  <cp:revision>271</cp:revision>
  <dcterms:created xsi:type="dcterms:W3CDTF">2016-09-28T07:39:00Z</dcterms:created>
  <dcterms:modified xsi:type="dcterms:W3CDTF">2018-09-11T02:37:39Z</dcterms:modified>
</cp:coreProperties>
</file>